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463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33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61AEE-6C3B-4BD8-A1E0-50BCDC6B481D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0BF4A-FE25-4809-97E8-17AB5F69E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95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208912" cy="3024336"/>
          </a:xfrm>
        </p:spPr>
        <p:txBody>
          <a:bodyPr>
            <a:noAutofit/>
          </a:bodyPr>
          <a:lstStyle/>
          <a:p>
            <a:r>
              <a:rPr lang="pl-PL" sz="3500" b="1" dirty="0" smtClean="0">
                <a:solidFill>
                  <a:schemeClr val="tx1"/>
                </a:solidFill>
              </a:rPr>
              <a:t>INFORMACJA Z ROCZNEJ PRACY </a:t>
            </a:r>
            <a:br>
              <a:rPr lang="pl-PL" sz="3500" b="1" dirty="0" smtClean="0">
                <a:solidFill>
                  <a:schemeClr val="tx1"/>
                </a:solidFill>
              </a:rPr>
            </a:br>
            <a:r>
              <a:rPr lang="pl-PL" sz="3500" b="1" dirty="0" smtClean="0">
                <a:solidFill>
                  <a:schemeClr val="tx1"/>
                </a:solidFill>
              </a:rPr>
              <a:t> WÓJTA GMINY MĘCINKA </a:t>
            </a:r>
            <a:br>
              <a:rPr lang="pl-PL" sz="3500" b="1" dirty="0" smtClean="0">
                <a:solidFill>
                  <a:schemeClr val="tx1"/>
                </a:solidFill>
              </a:rPr>
            </a:br>
            <a:r>
              <a:rPr lang="pl-PL" sz="3500" b="1" dirty="0">
                <a:solidFill>
                  <a:schemeClr val="tx1"/>
                </a:solidFill>
              </a:rPr>
              <a:t/>
            </a:r>
            <a:br>
              <a:rPr lang="pl-PL" sz="3500" b="1" dirty="0">
                <a:solidFill>
                  <a:schemeClr val="tx1"/>
                </a:solidFill>
              </a:rPr>
            </a:br>
            <a:r>
              <a:rPr lang="pl-PL" sz="3500" b="1" dirty="0" smtClean="0">
                <a:solidFill>
                  <a:schemeClr val="tx1"/>
                </a:solidFill>
              </a:rPr>
              <a:t>MIROSŁAWA BRZOZOWSKIEGO</a:t>
            </a:r>
            <a:endParaRPr lang="pl-PL" sz="3500" b="1" dirty="0">
              <a:solidFill>
                <a:schemeClr val="tx1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8064896" cy="1257176"/>
          </a:xfrm>
        </p:spPr>
        <p:txBody>
          <a:bodyPr/>
          <a:lstStyle/>
          <a:p>
            <a:r>
              <a:rPr lang="pl-PL" b="1" dirty="0" smtClean="0"/>
              <a:t>16 LISTOPADA 2014 r. – mieszkańcy wybrali Mirosława Brzozowskiego </a:t>
            </a:r>
          </a:p>
          <a:p>
            <a:r>
              <a:rPr lang="pl-PL" b="1" dirty="0" smtClean="0"/>
              <a:t>na Wójta Gminy Męcinka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644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pl-PL" dirty="0" smtClean="0"/>
              <a:t>Obecnie </a:t>
            </a:r>
            <a:r>
              <a:rPr lang="pl-PL" dirty="0"/>
              <a:t>wprowadzono nową kadrę lekarską ze szpitali wrocławskich i legnickiego przy częściowym zachowaniu poprzedniej kadry, wprowadzono popołudniowe godziny przyjęć pacjentów we wszystkich ośrodkach, wprowadzono codzienne badania laboratoryjne, badania specjalistyczne. Przeprowadzono akcje profilaktyczne Stop nowotworom u Dzieci, bezpłatne badania </a:t>
            </a:r>
            <a:r>
              <a:rPr lang="pl-PL" dirty="0" err="1"/>
              <a:t>usg</a:t>
            </a:r>
            <a:r>
              <a:rPr lang="pl-PL" dirty="0"/>
              <a:t> dla dzieci i seniorów. Pozyskana została dotacja w wysokości 50 000 zł z Fundacji KGHM z Lubina na zakup USG. </a:t>
            </a:r>
            <a:r>
              <a:rPr lang="pl-PL" dirty="0" smtClean="0"/>
              <a:t>Zakupiono sprzęt ginekologiczny do badań specjalistycznych. W trakcie jest zakup nowego unitu stomatologicznego do gabinetu dentystycznego w Męcince. Obecnie </a:t>
            </a:r>
            <a:r>
              <a:rPr lang="pl-PL" dirty="0"/>
              <a:t>trwa remont nowej siedziby ośrodka zdrowia w Męcince. Obecnie trwają również szkolenia kadry pielęgniarskiej.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REFORMA OPIEKI ZDROWOTNEJ W GMINIE MĘCINKA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8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Działania na rzecz przedsiębiorczości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Utworzenie Rady ds. Rozwoju Przedsiębiorczości jako organu doradczego wójta.</a:t>
            </a:r>
          </a:p>
          <a:p>
            <a:r>
              <a:rPr lang="pl-PL" dirty="0"/>
              <a:t> </a:t>
            </a:r>
            <a:r>
              <a:rPr lang="pl-PL" dirty="0" smtClean="0"/>
              <a:t>Realizacja przyjaznej polityki podatkowej : I etap – obniżenie podatku od transportu dla ciągników siodłowych i naczep, II etap obniżka podatków od autobusów.</a:t>
            </a:r>
          </a:p>
          <a:p>
            <a:r>
              <a:rPr lang="pl-PL" dirty="0" smtClean="0"/>
              <a:t>Tworzenie inkubatora przedsiębiorczości</a:t>
            </a:r>
            <a:r>
              <a:rPr lang="pl-PL" dirty="0"/>
              <a:t> </a:t>
            </a:r>
            <a:r>
              <a:rPr lang="pl-PL" dirty="0" smtClean="0"/>
              <a:t>– doradztwo, szkolenia, pośrednictwo.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153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918376" cy="417646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 10 września</a:t>
            </a:r>
          </a:p>
          <a:p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sz="4600" b="1" dirty="0" smtClean="0"/>
              <a:t>UTWORZENIE NA TERENIE GMINY MĘCINKA</a:t>
            </a:r>
          </a:p>
          <a:p>
            <a:pPr marL="0" indent="0" algn="ctr">
              <a:buNone/>
            </a:pPr>
            <a:r>
              <a:rPr lang="pl-PL" sz="4600" b="1" dirty="0" smtClean="0"/>
              <a:t>DOLNOŚLĄSKIEJ STREFY AKTYWNOŚCI GOSPODARCZEJ </a:t>
            </a:r>
          </a:p>
          <a:p>
            <a:pPr marL="0" indent="0" algn="ctr">
              <a:buNone/>
            </a:pPr>
            <a:r>
              <a:rPr lang="pl-PL" sz="4600" b="1" dirty="0" smtClean="0"/>
              <a:t>W OKOLICY SŁUPA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r>
              <a:rPr lang="pl-PL" sz="2100" dirty="0" smtClean="0"/>
              <a:t>Zaplanowane </a:t>
            </a:r>
            <a:r>
              <a:rPr lang="pl-PL" sz="2100" dirty="0"/>
              <a:t>jest przygotowanie tych terenów pod kątem infrastruktury drogowej, </a:t>
            </a:r>
            <a:r>
              <a:rPr lang="pl-PL" sz="2100" dirty="0" err="1"/>
              <a:t>wodno</a:t>
            </a:r>
            <a:r>
              <a:rPr lang="pl-PL" sz="2100" dirty="0"/>
              <a:t> – kanalizacyjnej, gazowej i energetycznej. O grant na sfinansowanie tej inwestycji legnicka strefa wystąpi z wnioskiem do Ministerstwa Gospodarki.</a:t>
            </a:r>
          </a:p>
          <a:p>
            <a:pPr marL="0" indent="0">
              <a:buNone/>
            </a:pPr>
            <a:endParaRPr lang="pl-PL" sz="2100" dirty="0" smtClean="0"/>
          </a:p>
          <a:p>
            <a:pPr marL="0" indent="0">
              <a:buNone/>
            </a:pPr>
            <a:r>
              <a:rPr lang="pl-PL" sz="2100" dirty="0" smtClean="0"/>
              <a:t>Porozumienie </a:t>
            </a:r>
            <a:r>
              <a:rPr lang="pl-PL" sz="2100" dirty="0"/>
              <a:t>podpisane zostało przez p. Ilonę </a:t>
            </a:r>
            <a:r>
              <a:rPr lang="pl-PL" sz="2100" dirty="0" err="1"/>
              <a:t>Antoniszyn</a:t>
            </a:r>
            <a:r>
              <a:rPr lang="pl-PL" sz="2100" dirty="0"/>
              <a:t> – Klik Podsekretarza Stanu w Ministerstwie </a:t>
            </a:r>
            <a:r>
              <a:rPr lang="pl-PL" sz="2100" dirty="0" err="1"/>
              <a:t>Gospoidarki</a:t>
            </a:r>
            <a:r>
              <a:rPr lang="pl-PL" sz="2100" dirty="0"/>
              <a:t>, p. Cezarego Przybylskiego Marszałka Województwa Dolnośląskiego, Stanisława Laskowskiego Starostę Powiatu Jaworskiego, Mirosława Brzozowskiego Wójta Gminy Męcinka, Emiliana Berę Burmistrza Jawora, Rafała </a:t>
            </a:r>
            <a:r>
              <a:rPr lang="pl-PL" sz="2100" dirty="0" err="1"/>
              <a:t>Jurkowlańca</a:t>
            </a:r>
            <a:r>
              <a:rPr lang="pl-PL" sz="2100" dirty="0"/>
              <a:t> Prezesa Legnickiej Specjalnej Strefy Ekonomicznej, Dorotę Włoch Wiceprezesa Zarządu Legnickiej Specjalnej Strefy Ekonomicznej oraz Monikę Gąsiorowską z Polskiej Agencji Informacji i Inwestycji Zagranicznych S.A.</a:t>
            </a:r>
            <a:endParaRPr lang="pl-PL" sz="2100" b="1" dirty="0"/>
          </a:p>
        </p:txBody>
      </p:sp>
      <p:pic>
        <p:nvPicPr>
          <p:cNvPr id="8194" name="Picture 2" descr="C:\Users\arleta\Desktop\Bliżej Ludzi\I strona\stref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4020"/>
            <a:ext cx="3813920" cy="2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leta\Desktop\Bliżej Ludzi\II strona\IMG_0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62943" cy="58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9857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pl-PL" sz="2900" b="1" dirty="0" smtClean="0"/>
              <a:t>22 kwietnia</a:t>
            </a:r>
          </a:p>
          <a:p>
            <a:pPr marL="109728" indent="0">
              <a:buNone/>
            </a:pPr>
            <a:r>
              <a:rPr lang="pl-PL" sz="4400" b="1" dirty="0" smtClean="0"/>
              <a:t>Pozytywne zakończenie kontrowersyjnej sprawy </a:t>
            </a:r>
          </a:p>
          <a:p>
            <a:pPr marL="109728" indent="0">
              <a:buNone/>
            </a:pPr>
            <a:r>
              <a:rPr lang="pl-PL" sz="4400" b="1" dirty="0" smtClean="0"/>
              <a:t>biogazowni</a:t>
            </a:r>
          </a:p>
          <a:p>
            <a:pPr marL="109728" indent="0">
              <a:buNone/>
            </a:pPr>
            <a:endParaRPr lang="pl-PL" dirty="0"/>
          </a:p>
          <a:p>
            <a:r>
              <a:rPr lang="pl-PL" sz="1900" dirty="0"/>
              <a:t>Firma, która zamierzała zlokalizować wedle wcześniejszych ustaleń i zobowiązań gminy </a:t>
            </a:r>
            <a:r>
              <a:rPr lang="pl-PL" sz="1900" dirty="0" err="1"/>
              <a:t>biogazownię</a:t>
            </a:r>
            <a:r>
              <a:rPr lang="pl-PL" sz="1900" dirty="0"/>
              <a:t> w okolicy Nowej Męcinki i Piotrowic przyznała słuszność użytym przeze mnie argumentom dotyczącym braku akceptacji społeczności lokalnej i przystała na rozwiązanie umowy za porozumieniem stron</a:t>
            </a:r>
            <a:r>
              <a:rPr lang="pl-PL" sz="1900" dirty="0" smtClean="0"/>
              <a:t>.</a:t>
            </a:r>
          </a:p>
          <a:p>
            <a:endParaRPr lang="pl-PL" sz="1900" dirty="0"/>
          </a:p>
          <a:p>
            <a:r>
              <a:rPr lang="pl-PL" sz="1900" dirty="0"/>
              <a:t>Bardzo istotnym aspektem jest również fakt odstąpienia od ewentualnych odszkodowań ze strony gminy na rzecz firmy Green Energie Sp. z o.o. za niedotrzymanie pierwotnych ustaleń na etapie planowania inwestycji</a:t>
            </a:r>
            <a:r>
              <a:rPr lang="pl-PL" sz="1900" dirty="0" smtClean="0"/>
              <a:t>.</a:t>
            </a:r>
          </a:p>
          <a:p>
            <a:pPr marL="109728" indent="0">
              <a:buNone/>
            </a:pPr>
            <a:endParaRPr lang="pl-PL" sz="1900" dirty="0"/>
          </a:p>
          <a:p>
            <a:r>
              <a:rPr lang="pl-PL" sz="1900" dirty="0"/>
              <a:t>W dniu 28 kwietnia 2015 r. w wyniku rezygnacji inwestora z realizacji inwestycji umorzyłem postępowanie w sprawie wydania decyzji o środowiskowych uwarunkowaniach.</a:t>
            </a:r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28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996951"/>
            <a:ext cx="7588365" cy="3129211"/>
          </a:xfrm>
        </p:spPr>
        <p:txBody>
          <a:bodyPr/>
          <a:lstStyle/>
          <a:p>
            <a:pPr marL="0" lvl="0" indent="0">
              <a:buNone/>
            </a:pPr>
            <a:r>
              <a:rPr lang="pl-PL" b="1" dirty="0"/>
              <a:t>Sprzedaż działki inwestycyjnej na części terenu dawnej żwirowni w Piotrowicach (okolice Nowej Męcinki) i pozyskanie </a:t>
            </a:r>
            <a:r>
              <a:rPr lang="pl-PL" b="1" dirty="0" smtClean="0"/>
              <a:t>inwestora Zakład Produkcji Opakowań, </a:t>
            </a:r>
            <a:r>
              <a:rPr lang="pl-PL" b="1" dirty="0"/>
              <a:t>który daje realną szansę na utworzenie kilkudziesięciu miejsc pracy w Gminie Męcinka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Pozyskanie inwestora na teren Gminy Męcinka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sz="3100" b="1" dirty="0" smtClean="0">
                <a:solidFill>
                  <a:schemeClr val="tx1"/>
                </a:solidFill>
              </a:rPr>
              <a:t>( teren, na którym miała być zlokalizowana biogazownia)</a:t>
            </a:r>
            <a:endParaRPr lang="pl-PL" sz="3100" b="1" dirty="0">
              <a:solidFill>
                <a:schemeClr val="tx1"/>
              </a:solidFill>
            </a:endParaRPr>
          </a:p>
        </p:txBody>
      </p:sp>
      <p:pic>
        <p:nvPicPr>
          <p:cNvPr id="23555" name="Picture 3" descr="D:\Wiadomosci\Akt notarialny_Legen\DSC03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2448272" cy="16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5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2492896"/>
            <a:ext cx="8208912" cy="252028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dirty="0" smtClean="0"/>
              <a:t>Od początku 2015 r. prowadziłem negocjacje ze </a:t>
            </a:r>
            <a:r>
              <a:rPr lang="pl-PL" dirty="0"/>
              <a:t>strefami Legnicką i </a:t>
            </a:r>
            <a:r>
              <a:rPr lang="pl-PL" dirty="0" smtClean="0"/>
              <a:t>Wałbrzyską ora rozmowy </a:t>
            </a:r>
            <a:r>
              <a:rPr lang="pl-PL" dirty="0"/>
              <a:t>z prezesem Inkubatora Przedsiębiorczości z Nowej Rudy.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W </a:t>
            </a:r>
            <a:r>
              <a:rPr lang="pl-PL" dirty="0"/>
              <a:t>listopadzie obecnego roku Gmina Męcinka jest w Legnickiej Specjalnej Strefie Ekonomicznej wraz z utworzoną na naszym terenie Dolnośląską Strefą Aktywności Gospodarczej.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Działanie to daje szansę na powstanie na terenie Gminy Męcinka dużych zakładów pracy dla Naszych Mieszkańców.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Wprowadzenie Gminy Męcinka do Specjalnej Legnickiej Strefy Ekonomicznej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rleta\Desktop\konferencja prasowa strefa wójt\wój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94308"/>
            <a:ext cx="1510928" cy="20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8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Autorskie inicjatywy społeczne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573016"/>
            <a:ext cx="7886700" cy="219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b="1" dirty="0" smtClean="0"/>
              <a:t>Gminna wigilia dla mieszkańców                                      </a:t>
            </a:r>
            <a:r>
              <a:rPr lang="pl-PL" sz="1600" b="1" dirty="0" smtClean="0"/>
              <a:t>Organizacja </a:t>
            </a:r>
            <a:r>
              <a:rPr lang="pl-PL" sz="1600" b="1" dirty="0"/>
              <a:t>75 rocznicy </a:t>
            </a:r>
            <a:r>
              <a:rPr lang="pl-PL" sz="1600" b="1" dirty="0" smtClean="0"/>
              <a:t>Odzyskania</a:t>
            </a:r>
          </a:p>
          <a:p>
            <a:pPr marL="0" indent="0">
              <a:buNone/>
            </a:pPr>
            <a:r>
              <a:rPr lang="pl-PL" sz="1600" b="1" dirty="0" smtClean="0"/>
              <a:t>                                                                                         Państwowości </a:t>
            </a:r>
            <a:r>
              <a:rPr lang="pl-PL" sz="1600" b="1" dirty="0"/>
              <a:t>Polskiej w Gminie Męcinka</a:t>
            </a:r>
          </a:p>
          <a:p>
            <a:pPr marL="0" indent="0">
              <a:buNone/>
            </a:pPr>
            <a:endParaRPr lang="pl-PL" sz="1500" b="1" dirty="0" smtClean="0"/>
          </a:p>
        </p:txBody>
      </p:sp>
      <p:pic>
        <p:nvPicPr>
          <p:cNvPr id="11269" name="Picture 5" descr="\\ug-mecinka\images\images_wspolne\wigilia w Męcince 2014\miniaturka_wig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736304" cy="20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ug-mecinka\images\images_wspolne\koncert górki 2015\_DSC9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2599489" cy="20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rleta\Desktop\dożynki na www\DSC_0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9" y="4201854"/>
            <a:ext cx="2881098" cy="19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140224" y="6105697"/>
            <a:ext cx="3087960" cy="74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pl-PL" sz="1500" b="1" dirty="0" smtClean="0"/>
              <a:t>Gminne Święto 11 listopada</a:t>
            </a:r>
            <a:endParaRPr lang="pl-PL" sz="1600" b="1" dirty="0" smtClean="0"/>
          </a:p>
          <a:p>
            <a:pPr marL="0" indent="0">
              <a:buFont typeface="Symbol" pitchFamily="18" charset="2"/>
              <a:buNone/>
            </a:pPr>
            <a:endParaRPr lang="pl-PL" sz="1500" b="1" dirty="0" smtClean="0"/>
          </a:p>
        </p:txBody>
      </p:sp>
      <p:pic>
        <p:nvPicPr>
          <p:cNvPr id="10" name="Picture 4" descr="\\ug-mecinka\images\images_wspolne\koncert górki 2015\_DSC9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623120" cy="20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Wiadomosci\Basia Szyszka\11 listopada zdjęcia\DSC046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91" y="4201854"/>
            <a:ext cx="2860066" cy="19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99711" y="6122586"/>
            <a:ext cx="3087960" cy="74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pl-PL" sz="1500" b="1" dirty="0" smtClean="0"/>
              <a:t>Dożynki gminne jako najważniejsza</a:t>
            </a:r>
          </a:p>
          <a:p>
            <a:pPr marL="0" indent="0" algn="ctr">
              <a:buFont typeface="Symbol" pitchFamily="18" charset="2"/>
              <a:buNone/>
            </a:pPr>
            <a:r>
              <a:rPr lang="pl-PL" sz="1500" b="1" dirty="0" smtClean="0"/>
              <a:t> impreza gminna</a:t>
            </a:r>
            <a:endParaRPr lang="pl-PL" sz="1600" b="1" dirty="0" smtClean="0"/>
          </a:p>
          <a:p>
            <a:pPr marL="0" indent="0">
              <a:buFont typeface="Symbol" pitchFamily="18" charset="2"/>
              <a:buNone/>
            </a:pPr>
            <a:endParaRPr lang="pl-PL" sz="1500" b="1" dirty="0" smtClean="0"/>
          </a:p>
        </p:txBody>
      </p:sp>
      <p:pic>
        <p:nvPicPr>
          <p:cNvPr id="1026" name="Picture 2" descr="D:\Wiadomosci\Turniej lata\turniej_lata01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72" y="4195547"/>
            <a:ext cx="2717469" cy="19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6109627" y="6115364"/>
            <a:ext cx="2860234" cy="74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pl-PL" sz="1500" b="1" dirty="0" smtClean="0"/>
              <a:t>Turniej lata o Puchar </a:t>
            </a:r>
          </a:p>
          <a:p>
            <a:pPr marL="0" indent="0" algn="ctr">
              <a:buFont typeface="Symbol" pitchFamily="18" charset="2"/>
              <a:buNone/>
            </a:pPr>
            <a:r>
              <a:rPr lang="pl-PL" sz="1500" b="1" dirty="0" smtClean="0"/>
              <a:t>Wójta Gminy Męcinka</a:t>
            </a:r>
            <a:endParaRPr lang="pl-PL" sz="1600" b="1" dirty="0" smtClean="0"/>
          </a:p>
          <a:p>
            <a:pPr marL="0" indent="0">
              <a:buFont typeface="Symbol" pitchFamily="18" charset="2"/>
              <a:buNone/>
            </a:pPr>
            <a:endParaRPr lang="pl-PL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357161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5557" y="530225"/>
            <a:ext cx="8515350" cy="4351338"/>
          </a:xfrm>
        </p:spPr>
        <p:txBody>
          <a:bodyPr/>
          <a:lstStyle/>
          <a:p>
            <a:r>
              <a:rPr lang="pl-PL" dirty="0" smtClean="0"/>
              <a:t>Realizacja inicjatywy „Młodzież Bliżej Władzy”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42" name="Picture 2" descr="C:\Users\arleta\Desktop\młodzież bliżej wladzy\DSC_2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717032"/>
            <a:ext cx="3672408" cy="29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rleta\Desktop\młodzież bliżej wladzy\miniatu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15719"/>
            <a:ext cx="4032448" cy="29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rleta\Desktop\młodzież bliżej wladzy\IMG_20150519_102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392084" cy="29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1916832"/>
            <a:ext cx="7992888" cy="3960440"/>
          </a:xfrm>
        </p:spPr>
        <p:txBody>
          <a:bodyPr/>
          <a:lstStyle/>
          <a:p>
            <a:pPr marL="0" lvl="0" indent="0">
              <a:buNone/>
            </a:pPr>
            <a:r>
              <a:rPr lang="pl-PL" b="1" dirty="0"/>
              <a:t>Wprowadzenie od 2015 r. miesięcy październik i listopad miesiącami seniorów w Gminie Męcinka </a:t>
            </a:r>
            <a:endParaRPr lang="pl-PL" b="1" dirty="0" smtClean="0"/>
          </a:p>
          <a:p>
            <a:pPr marL="0" lvl="0" indent="0">
              <a:buNone/>
            </a:pPr>
            <a:endParaRPr lang="pl-PL" b="1" dirty="0"/>
          </a:p>
          <a:p>
            <a:pPr marL="0" lvl="0" indent="0">
              <a:buNone/>
            </a:pPr>
            <a:r>
              <a:rPr lang="pl-PL" b="1" dirty="0" smtClean="0"/>
              <a:t>– </a:t>
            </a:r>
            <a:r>
              <a:rPr lang="pl-PL" dirty="0"/>
              <a:t>w ramach tej inicjatywy wójta seniorzy tj. osoby w wieku 60 + mogą uczestniczyć w bezpłatnych badaniach USG, badaniach morfologicznych, cholesterolu i cukru, ponadto organizowane były ćwiczenia dla seniorów, kino seniora, spotkanie  z Policją w Pomocnem</a:t>
            </a:r>
            <a:r>
              <a:rPr lang="pl-PL" dirty="0" smtClean="0"/>
              <a:t>, występ przedszkolaków, </a:t>
            </a:r>
            <a:r>
              <a:rPr lang="pl-PL" dirty="0"/>
              <a:t>a przed nami spotkanie z lekarzem w </a:t>
            </a:r>
            <a:r>
              <a:rPr lang="pl-PL" dirty="0" smtClean="0"/>
              <a:t>Przybyłowicach</a:t>
            </a:r>
            <a:r>
              <a:rPr lang="pl-PL" dirty="0"/>
              <a:t> </a:t>
            </a:r>
            <a:r>
              <a:rPr lang="pl-PL" dirty="0" smtClean="0"/>
              <a:t>                   ( 27.11.2015r.).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81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764704"/>
            <a:ext cx="784887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Obejmując obowiązki wójta w grudniu 2014 r. przejąłem </a:t>
            </a:r>
            <a:r>
              <a:rPr lang="pl-PL" dirty="0" smtClean="0"/>
              <a:t> </a:t>
            </a:r>
            <a:r>
              <a:rPr lang="pl-PL" dirty="0"/>
              <a:t>zarządzanie </a:t>
            </a:r>
            <a:r>
              <a:rPr lang="pl-PL" dirty="0" smtClean="0"/>
              <a:t>gminą </a:t>
            </a:r>
            <a:r>
              <a:rPr lang="pl-PL" dirty="0"/>
              <a:t>zarówno z dobrą infrastrukturą, która jest zasługą moich poprzedników, czyli wójtów i radnych poprzednich kadencji, jak i obszarami problemowymi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smtClean="0"/>
              <a:t>Wsłuchując się w głos mieszkańców Gminy Męcinka za najważniejsze problemy uznałem:</a:t>
            </a:r>
          </a:p>
          <a:p>
            <a:pPr>
              <a:buFontTx/>
              <a:buChar char="-"/>
            </a:pPr>
            <a:r>
              <a:rPr lang="pl-PL" b="1" dirty="0" smtClean="0"/>
              <a:t>Brak rozwoju przedsiębiorczości oraz bezrobocie</a:t>
            </a:r>
          </a:p>
          <a:p>
            <a:pPr>
              <a:buFontTx/>
              <a:buChar char="-"/>
            </a:pPr>
            <a:r>
              <a:rPr lang="pl-PL" b="1" dirty="0" smtClean="0"/>
              <a:t>Niski poziom edukacji i brak edukacji przedszkolnej</a:t>
            </a:r>
          </a:p>
          <a:p>
            <a:pPr>
              <a:buFontTx/>
              <a:buChar char="-"/>
            </a:pPr>
            <a:r>
              <a:rPr lang="pl-PL" b="1" dirty="0" smtClean="0"/>
              <a:t>Niski standard opieki zdrowotnej</a:t>
            </a:r>
          </a:p>
          <a:p>
            <a:pPr>
              <a:buFontTx/>
              <a:buChar char="-"/>
            </a:pPr>
            <a:r>
              <a:rPr lang="pl-PL" b="1" dirty="0" smtClean="0"/>
              <a:t>Niezrealizowane podstawowe potrzeby mieszkańców :          3 miejscowości nie posiada sieci wodociągowych, a aż            6 miejscowości ma nieuporządkowaną gospodarkę ściekową.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943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836712"/>
            <a:ext cx="7886700" cy="4351338"/>
          </a:xfrm>
        </p:spPr>
        <p:txBody>
          <a:bodyPr/>
          <a:lstStyle/>
          <a:p>
            <a:pPr algn="ctr"/>
            <a:r>
              <a:rPr lang="pl-PL" b="1" dirty="0" smtClean="0"/>
              <a:t> Nawiązanie współpracy z Karkonoską Państwową Szkołą Wyższą z Jeleniej Góry w obszarze sportu                     i edukacji.</a:t>
            </a:r>
            <a:endParaRPr lang="pl-PL" b="1" dirty="0"/>
          </a:p>
        </p:txBody>
      </p:sp>
      <p:pic>
        <p:nvPicPr>
          <p:cNvPr id="27650" name="Picture 2" descr="C:\Users\arleta\Desktop\zdjęcia uczelnia\DSC_0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769628" cy="36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5085184"/>
          </a:xfrm>
        </p:spPr>
        <p:txBody>
          <a:bodyPr>
            <a:normAutofit/>
          </a:bodyPr>
          <a:lstStyle/>
          <a:p>
            <a:r>
              <a:rPr lang="pl-PL" sz="1800" b="1" dirty="0"/>
              <a:t>Ponadto:</a:t>
            </a:r>
            <a:endParaRPr lang="pl-PL" sz="1800" dirty="0"/>
          </a:p>
          <a:p>
            <a:r>
              <a:rPr lang="pl-PL" sz="1800" b="1" dirty="0"/>
              <a:t>Podwyżka stawek za godzinę dla strażaków z ochotniczych straży pożarnych Gminy Męcinka za udział w akcjach oraz zwiększenie budżetu </a:t>
            </a:r>
            <a:r>
              <a:rPr lang="pl-PL" sz="1800" b="1" dirty="0" smtClean="0"/>
              <a:t> </a:t>
            </a:r>
            <a:r>
              <a:rPr lang="pl-PL" sz="1800" b="1" dirty="0"/>
              <a:t>o 20 000 zł więcej od zaproponowanego przez poprzedniego </a:t>
            </a:r>
            <a:r>
              <a:rPr lang="pl-PL" sz="1800" b="1" dirty="0" smtClean="0"/>
              <a:t>wójta.</a:t>
            </a:r>
            <a:endParaRPr lang="pl-PL" sz="1800" dirty="0"/>
          </a:p>
          <a:p>
            <a:r>
              <a:rPr lang="pl-PL" sz="1800" b="1" dirty="0"/>
              <a:t>Obniżka stawek za wynajem świetlic wiejskich</a:t>
            </a:r>
            <a:r>
              <a:rPr lang="pl-PL" sz="1800" b="1" dirty="0" smtClean="0"/>
              <a:t>.</a:t>
            </a:r>
          </a:p>
          <a:p>
            <a:pPr lvl="0"/>
            <a:r>
              <a:rPr lang="pl-PL" sz="1800" b="1" dirty="0"/>
              <a:t>Pozyskanie ok. 2 000 ton kamienia z okolicznych kopalni, które zostały użyte do naprawy dróg gminnych</a:t>
            </a:r>
            <a:r>
              <a:rPr lang="pl-PL" sz="1800" b="1" dirty="0" smtClean="0"/>
              <a:t>.</a:t>
            </a:r>
            <a:endParaRPr lang="pl-PL" sz="1800" dirty="0"/>
          </a:p>
          <a:p>
            <a:r>
              <a:rPr lang="pl-PL" sz="1800" b="1" dirty="0"/>
              <a:t>Obecnie przygotowywana jest inwestycja budowy przydomowych biologicznych oczyszczalni ścieków w Muchowie, Pomocnem, Kondratowie, Stanisławowie i Myślinowie</a:t>
            </a:r>
            <a:r>
              <a:rPr lang="pl-PL" sz="1800" b="1" dirty="0" smtClean="0"/>
              <a:t>.</a:t>
            </a:r>
          </a:p>
          <a:p>
            <a:r>
              <a:rPr lang="pl-PL" sz="1800" b="1" dirty="0" smtClean="0"/>
              <a:t>Przeglądy gwarancyjne inwestycji – faktyczne egzekwowanie jakości wykonanych inwestycji.</a:t>
            </a:r>
          </a:p>
          <a:p>
            <a:r>
              <a:rPr lang="pl-PL" sz="1800" b="1" dirty="0" smtClean="0"/>
              <a:t>Zwiększenie budżetu na 2015 r. dla Gminnej Biblioteki Publicznej o 10 000 zł.</a:t>
            </a:r>
          </a:p>
          <a:p>
            <a:r>
              <a:rPr lang="pl-PL" sz="1800" b="1" dirty="0"/>
              <a:t>Zwiększenie budżetu na 2015 r. </a:t>
            </a:r>
            <a:r>
              <a:rPr lang="pl-PL" sz="1800" b="1" dirty="0" smtClean="0"/>
              <a:t>dla szkół o 50 000 zł .</a:t>
            </a:r>
          </a:p>
          <a:p>
            <a:r>
              <a:rPr lang="pl-PL" sz="1800" b="1" dirty="0"/>
              <a:t>Zwiększenie budżetu na 2015 r. </a:t>
            </a:r>
            <a:r>
              <a:rPr lang="pl-PL" sz="1800" b="1" dirty="0" smtClean="0"/>
              <a:t>dla klubów sportowych o 20 000 zł. </a:t>
            </a: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76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420888"/>
            <a:ext cx="7467600" cy="393764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 smtClean="0">
                <a:latin typeface="Georgia" panose="02040502050405020303" pitchFamily="18" charset="0"/>
              </a:rPr>
              <a:t>Dziękuję za uwagę</a:t>
            </a:r>
          </a:p>
          <a:p>
            <a:pPr marL="0" indent="0" algn="ctr">
              <a:buNone/>
            </a:pPr>
            <a:endParaRPr lang="pl-PL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l-PL" b="1" i="1" dirty="0" smtClean="0">
                <a:latin typeface="Georgia" panose="02040502050405020303" pitchFamily="18" charset="0"/>
              </a:rPr>
              <a:t>Mirosław Brzozowski</a:t>
            </a:r>
          </a:p>
          <a:p>
            <a:pPr marL="0" indent="0" algn="ctr">
              <a:buNone/>
            </a:pPr>
            <a:r>
              <a:rPr lang="pl-PL" b="1" i="1" dirty="0" smtClean="0">
                <a:latin typeface="Georgia" panose="02040502050405020303" pitchFamily="18" charset="0"/>
              </a:rPr>
              <a:t>Wójt Gminy Męcinka</a:t>
            </a:r>
            <a:endParaRPr lang="pl-PL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2420888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Wykreśliłem m.in.: </a:t>
            </a:r>
          </a:p>
          <a:p>
            <a:r>
              <a:rPr lang="pl-PL" dirty="0" smtClean="0"/>
              <a:t>Budowa basenu w Męcince (szacowana wartość inwestycji 3 mln zł)</a:t>
            </a:r>
          </a:p>
          <a:p>
            <a:r>
              <a:rPr lang="pl-PL" dirty="0" smtClean="0"/>
              <a:t>Zakup samochodu dla Urzędu Gminy Męcinka</a:t>
            </a:r>
          </a:p>
          <a:p>
            <a:r>
              <a:rPr lang="pl-PL" dirty="0" smtClean="0"/>
              <a:t>Zakup parku w Piotrowicach ( finansowany zostanie w ramach funduszu sołeckiego)</a:t>
            </a:r>
          </a:p>
          <a:p>
            <a:r>
              <a:rPr lang="pl-PL" dirty="0" smtClean="0"/>
              <a:t>Zakup działki w Przybyłowicach</a:t>
            </a:r>
          </a:p>
          <a:p>
            <a:r>
              <a:rPr lang="pl-PL" dirty="0" smtClean="0"/>
              <a:t>Zakup działki w Muchowie ( czynię starania o bezpłatną zamianę z Nadleśnictwem </a:t>
            </a:r>
            <a:r>
              <a:rPr lang="pl-PL" dirty="0"/>
              <a:t>J</a:t>
            </a:r>
            <a:r>
              <a:rPr lang="pl-PL" dirty="0" smtClean="0"/>
              <a:t>awor)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52728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tx1"/>
                </a:solidFill>
              </a:rPr>
              <a:t>Po pierwsze :</a:t>
            </a:r>
            <a:br>
              <a:rPr lang="pl-PL" sz="2500" b="1" dirty="0" smtClean="0">
                <a:solidFill>
                  <a:schemeClr val="tx1"/>
                </a:solidFill>
              </a:rPr>
            </a:br>
            <a:r>
              <a:rPr lang="pl-PL" sz="2500" b="1" dirty="0" smtClean="0">
                <a:solidFill>
                  <a:schemeClr val="tx1"/>
                </a:solidFill>
              </a:rPr>
              <a:t>Przystąpiłem do weryfikacji projektu budżetu przygotowanego przez poprzedniego wójta: </a:t>
            </a:r>
            <a:endParaRPr lang="pl-PL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6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8520" y="1340768"/>
            <a:ext cx="8712968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tx1"/>
                </a:solidFill>
              </a:rPr>
              <a:t>Do budżetu wprowadziłem m.in. :</a:t>
            </a:r>
          </a:p>
          <a:p>
            <a:pPr marL="0" indent="0">
              <a:buNone/>
            </a:pPr>
            <a:endParaRPr lang="pl-PL" sz="3200" b="1" dirty="0" smtClean="0"/>
          </a:p>
          <a:p>
            <a:pPr>
              <a:buFontTx/>
              <a:buChar char="-"/>
            </a:pPr>
            <a:r>
              <a:rPr lang="pl-PL" dirty="0" smtClean="0"/>
              <a:t>Utworzenie pełnowymiarowych przedszkoli przy szkołach w Męcince i Piotrowicach - </a:t>
            </a:r>
            <a:r>
              <a:rPr lang="pl-PL" dirty="0" smtClean="0">
                <a:solidFill>
                  <a:srgbClr val="FF0000"/>
                </a:solidFill>
              </a:rPr>
              <a:t>zrealizowane</a:t>
            </a:r>
          </a:p>
          <a:p>
            <a:pPr>
              <a:buFontTx/>
              <a:buChar char="-"/>
            </a:pPr>
            <a:r>
              <a:rPr lang="pl-PL" dirty="0" smtClean="0"/>
              <a:t>Utworzenie nowej siedziby ośrodka zdrowia w Męcince – </a:t>
            </a:r>
            <a:r>
              <a:rPr lang="pl-PL" dirty="0" smtClean="0">
                <a:solidFill>
                  <a:srgbClr val="FF0000"/>
                </a:solidFill>
              </a:rPr>
              <a:t>w trakcie realizacji</a:t>
            </a:r>
          </a:p>
          <a:p>
            <a:pPr>
              <a:buFontTx/>
              <a:buChar char="-"/>
            </a:pPr>
            <a:r>
              <a:rPr lang="pl-PL" dirty="0" smtClean="0"/>
              <a:t>Budowa chodnika w Piotrowicach przy drodze powiatowej – </a:t>
            </a:r>
            <a:r>
              <a:rPr lang="pl-PL" dirty="0" smtClean="0">
                <a:solidFill>
                  <a:srgbClr val="FF0000"/>
                </a:solidFill>
              </a:rPr>
              <a:t>w trakcie realizacji</a:t>
            </a:r>
          </a:p>
          <a:p>
            <a:pPr>
              <a:buFontTx/>
              <a:buChar char="-"/>
            </a:pPr>
            <a:r>
              <a:rPr lang="pl-PL" dirty="0" smtClean="0"/>
              <a:t>Budowa chodnika w Przybyłowicach – </a:t>
            </a:r>
            <a:r>
              <a:rPr lang="pl-PL" dirty="0" smtClean="0">
                <a:solidFill>
                  <a:srgbClr val="FF0000"/>
                </a:solidFill>
              </a:rPr>
              <a:t>zrealizowana przy zaangażowaniu mieszkańców</a:t>
            </a:r>
          </a:p>
          <a:p>
            <a:pPr>
              <a:buFontTx/>
              <a:buChar char="-"/>
            </a:pPr>
            <a:r>
              <a:rPr lang="pl-PL" dirty="0" smtClean="0"/>
              <a:t>Budowa chodnika w Słupie w kierunku kościoła - </a:t>
            </a:r>
            <a:r>
              <a:rPr lang="pl-PL" dirty="0" smtClean="0">
                <a:solidFill>
                  <a:srgbClr val="FF0000"/>
                </a:solidFill>
              </a:rPr>
              <a:t>zrealizowana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Budowa dróg w Sichowie - </a:t>
            </a:r>
            <a:r>
              <a:rPr lang="pl-PL" dirty="0" smtClean="0">
                <a:solidFill>
                  <a:srgbClr val="FF0000"/>
                </a:solidFill>
              </a:rPr>
              <a:t>zrealizowana</a:t>
            </a:r>
          </a:p>
          <a:p>
            <a:pPr>
              <a:buFontTx/>
              <a:buChar char="-"/>
            </a:pPr>
            <a:r>
              <a:rPr lang="pl-PL" dirty="0" smtClean="0"/>
              <a:t>Budowa boiska w Sichowie – </a:t>
            </a:r>
            <a:r>
              <a:rPr lang="pl-PL" dirty="0" smtClean="0">
                <a:solidFill>
                  <a:srgbClr val="FF0000"/>
                </a:solidFill>
              </a:rPr>
              <a:t>zrealizowana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Budowa mostu w Sichowie </a:t>
            </a:r>
            <a:r>
              <a:rPr lang="pl-PL" dirty="0" smtClean="0">
                <a:solidFill>
                  <a:srgbClr val="FF0000"/>
                </a:solidFill>
              </a:rPr>
              <a:t>- zrealizowana</a:t>
            </a:r>
          </a:p>
          <a:p>
            <a:pPr>
              <a:buFontTx/>
              <a:buChar char="-"/>
            </a:pPr>
            <a:r>
              <a:rPr lang="pl-PL" dirty="0" smtClean="0"/>
              <a:t>Budowa wiaty w Muchowie i Przybyłowicach – </a:t>
            </a:r>
            <a:r>
              <a:rPr lang="pl-PL" dirty="0" smtClean="0">
                <a:solidFill>
                  <a:srgbClr val="FF0000"/>
                </a:solidFill>
              </a:rPr>
              <a:t>w trakcie realizacji</a:t>
            </a:r>
          </a:p>
          <a:p>
            <a:pPr>
              <a:buFontTx/>
              <a:buChar char="-"/>
            </a:pPr>
            <a:r>
              <a:rPr lang="pl-PL" dirty="0" smtClean="0"/>
              <a:t>Zakup ciągnika na potrzeby mieszkańców Gminy Męcinka - </a:t>
            </a:r>
            <a:r>
              <a:rPr lang="pl-PL" dirty="0" smtClean="0">
                <a:solidFill>
                  <a:srgbClr val="FF0000"/>
                </a:solidFill>
              </a:rPr>
              <a:t>zrealizowany</a:t>
            </a:r>
          </a:p>
          <a:p>
            <a:pPr>
              <a:buFontTx/>
              <a:buChar char="-"/>
            </a:pPr>
            <a:r>
              <a:rPr lang="pl-PL" dirty="0" smtClean="0"/>
              <a:t>Remont dachu na świetlicy w Pomocnem – </a:t>
            </a:r>
            <a:r>
              <a:rPr lang="pl-PL" dirty="0" smtClean="0">
                <a:solidFill>
                  <a:srgbClr val="FF0000"/>
                </a:solidFill>
              </a:rPr>
              <a:t>w trakcie realizacji</a:t>
            </a:r>
          </a:p>
          <a:p>
            <a:pPr>
              <a:buFontTx/>
              <a:buChar char="-"/>
            </a:pPr>
            <a:r>
              <a:rPr lang="pl-PL" dirty="0" smtClean="0"/>
              <a:t>Remont drogi Kalwaryjskiej w Męcince - </a:t>
            </a:r>
            <a:r>
              <a:rPr lang="pl-PL" dirty="0" smtClean="0">
                <a:solidFill>
                  <a:srgbClr val="FF0000"/>
                </a:solidFill>
              </a:rPr>
              <a:t>zrealizowany</a:t>
            </a:r>
          </a:p>
          <a:p>
            <a:pPr>
              <a:buFontTx/>
              <a:buChar char="-"/>
            </a:pPr>
            <a:r>
              <a:rPr lang="pl-PL" dirty="0" smtClean="0"/>
              <a:t>Wykonanie centralnego ogrzewania świetlicy w Chroślicach - </a:t>
            </a:r>
            <a:r>
              <a:rPr lang="pl-PL" dirty="0" smtClean="0">
                <a:solidFill>
                  <a:srgbClr val="FF0000"/>
                </a:solidFill>
              </a:rPr>
              <a:t>zrealizowane</a:t>
            </a:r>
          </a:p>
          <a:p>
            <a:pPr>
              <a:buFontTx/>
              <a:buChar char="-"/>
            </a:pPr>
            <a:r>
              <a:rPr lang="pl-PL" dirty="0" smtClean="0"/>
              <a:t>Uruchomienie nowego ujęcia wody w Męcince – </a:t>
            </a:r>
            <a:r>
              <a:rPr lang="pl-PL" dirty="0" smtClean="0">
                <a:solidFill>
                  <a:srgbClr val="FF0000"/>
                </a:solidFill>
              </a:rPr>
              <a:t>w trakcie realizacji</a:t>
            </a:r>
          </a:p>
          <a:p>
            <a:pPr>
              <a:buFontTx/>
              <a:buChar char="-"/>
            </a:pPr>
            <a:r>
              <a:rPr lang="pl-PL" dirty="0" smtClean="0"/>
              <a:t>Wykonanie projektu na budowę chodnika do cmentarza w Małuszowie ( udało mi się wynegocjować, aby inwestycję przeprowadziła Generalna Dyrekcja Dróg Krajowych i Autostrad) – </a:t>
            </a:r>
            <a:r>
              <a:rPr lang="pl-PL" dirty="0" smtClean="0">
                <a:solidFill>
                  <a:srgbClr val="FF0000"/>
                </a:solidFill>
              </a:rPr>
              <a:t>w trakcie realizacji</a:t>
            </a:r>
          </a:p>
          <a:p>
            <a:pPr>
              <a:buFontTx/>
              <a:buChar char="-"/>
            </a:pPr>
            <a:r>
              <a:rPr lang="pl-PL" dirty="0" smtClean="0"/>
              <a:t>Pozyskanie przez mnie dofinansowania pozwoliło na realizację budowy dwóch dróg w Kondratowie</a:t>
            </a:r>
            <a:r>
              <a:rPr lang="pl-PL" dirty="0"/>
              <a:t> </a:t>
            </a:r>
            <a:r>
              <a:rPr lang="pl-PL" dirty="0" smtClean="0"/>
              <a:t>i Męcince – </a:t>
            </a:r>
            <a:r>
              <a:rPr lang="pl-PL" dirty="0" smtClean="0">
                <a:solidFill>
                  <a:srgbClr val="FF0000"/>
                </a:solidFill>
              </a:rPr>
              <a:t>w trakcie realizacji</a:t>
            </a:r>
          </a:p>
          <a:p>
            <a:pPr>
              <a:buFontTx/>
              <a:buChar char="-"/>
            </a:pPr>
            <a:r>
              <a:rPr lang="pl-PL" dirty="0" smtClean="0"/>
              <a:t>Wymiana tłoczni ścieków w Chroślicach </a:t>
            </a:r>
            <a:r>
              <a:rPr lang="pl-PL" dirty="0"/>
              <a:t>- </a:t>
            </a:r>
            <a:r>
              <a:rPr lang="pl-PL" dirty="0" smtClean="0">
                <a:solidFill>
                  <a:srgbClr val="FF0000"/>
                </a:solidFill>
              </a:rPr>
              <a:t>zrealizowana</a:t>
            </a:r>
            <a:r>
              <a:rPr lang="pl-PL" dirty="0" smtClean="0"/>
              <a:t> </a:t>
            </a:r>
            <a:r>
              <a:rPr lang="pl-PL" dirty="0"/>
              <a:t>(Całkowity koszt </a:t>
            </a:r>
            <a:r>
              <a:rPr lang="pl-PL" dirty="0" smtClean="0"/>
              <a:t>wymiany wyniósł </a:t>
            </a:r>
            <a:r>
              <a:rPr lang="pl-PL" dirty="0"/>
              <a:t>34 400 zł. Koszt wymiany takiej samej tłoczni w miejscowości Słup w roku 2013 wyniósł 149 000 zł </a:t>
            </a:r>
            <a:r>
              <a:rPr lang="pl-PL" dirty="0" smtClean="0"/>
              <a:t>).</a:t>
            </a:r>
            <a:endParaRPr lang="pl-PL" dirty="0"/>
          </a:p>
          <a:p>
            <a:pPr>
              <a:buFontTx/>
              <a:buChar char="-"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32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568952" cy="403244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</a:rPr>
              <a:t>Realizacja inwestycji w 2015 r.                      o wartości ok. 2 994 133 zł !</a:t>
            </a:r>
            <a:br>
              <a:rPr lang="pl-PL" sz="4800" b="1" dirty="0" smtClean="0">
                <a:solidFill>
                  <a:schemeClr val="tx1"/>
                </a:solidFill>
              </a:rPr>
            </a:br>
            <a:r>
              <a:rPr lang="pl-PL" sz="4800" b="1" dirty="0">
                <a:solidFill>
                  <a:schemeClr val="tx1"/>
                </a:solidFill>
              </a:rPr>
              <a:t/>
            </a:r>
            <a:br>
              <a:rPr lang="pl-PL" sz="4800" b="1" dirty="0">
                <a:solidFill>
                  <a:schemeClr val="tx1"/>
                </a:solidFill>
              </a:rPr>
            </a:br>
            <a:r>
              <a:rPr lang="pl-PL" sz="3300" b="1" dirty="0" smtClean="0">
                <a:solidFill>
                  <a:schemeClr val="tx1"/>
                </a:solidFill>
              </a:rPr>
              <a:t>Realizacja inwestycji w 2014 r. odbyła się na kwotę ok. 1 500 000 zł.</a:t>
            </a:r>
            <a:endParaRPr lang="pl-PL" sz="3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48680"/>
            <a:ext cx="4680520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4300" b="1" dirty="0" smtClean="0"/>
              <a:t>11 lutego</a:t>
            </a:r>
          </a:p>
          <a:p>
            <a:pPr marL="0" indent="0">
              <a:buNone/>
            </a:pPr>
            <a:r>
              <a:rPr lang="pl-PL" dirty="0" smtClean="0"/>
              <a:t>Odebrałem promesę </a:t>
            </a:r>
            <a:r>
              <a:rPr lang="pl-PL" dirty="0"/>
              <a:t>z rąk p. Stanisława </a:t>
            </a:r>
            <a:r>
              <a:rPr lang="pl-PL" dirty="0" smtClean="0"/>
              <a:t>Huskowskiego, </a:t>
            </a:r>
            <a:r>
              <a:rPr lang="pl-PL" dirty="0"/>
              <a:t>Sekretarza Stanu Wiceministra Administracji i Cyfryzacji </a:t>
            </a:r>
            <a:r>
              <a:rPr lang="pl-PL" dirty="0" smtClean="0"/>
              <a:t>oraz </a:t>
            </a:r>
            <a:r>
              <a:rPr lang="pl-PL" dirty="0"/>
              <a:t>p. Tomasza </a:t>
            </a:r>
            <a:r>
              <a:rPr lang="pl-PL" dirty="0" smtClean="0"/>
              <a:t>Smolarza, </a:t>
            </a:r>
            <a:r>
              <a:rPr lang="pl-PL" dirty="0"/>
              <a:t>Wojewody </a:t>
            </a:r>
            <a:r>
              <a:rPr lang="pl-PL" dirty="0" smtClean="0"/>
              <a:t>Dolnośląskiego w Dolnośląskim Urzędzie Wojewódzkim.</a:t>
            </a:r>
          </a:p>
          <a:p>
            <a:pPr marL="0" indent="0">
              <a:buNone/>
            </a:pPr>
            <a:r>
              <a:rPr lang="pl-PL" dirty="0" smtClean="0"/>
              <a:t>Gmina </a:t>
            </a:r>
            <a:r>
              <a:rPr lang="pl-PL" dirty="0"/>
              <a:t>Męcinka pozyskała 950 000 zł na przebudowę drogi gminnej w Małuszowie.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37" y="341193"/>
            <a:ext cx="3329507" cy="62779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85184"/>
            <a:ext cx="2088232" cy="1368152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19944" y="3068960"/>
            <a:ext cx="468052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 wyniku obniżenia wartości zadania po przetargu zgodnie z zasadami tej dotacji, jej nadwyżkę należało oddać do budżetu państwa. </a:t>
            </a:r>
          </a:p>
          <a:p>
            <a:r>
              <a:rPr lang="pl-PL" dirty="0" smtClean="0"/>
              <a:t>Dzięki staraniom i rozmowom, które przeprowadziłem </a:t>
            </a:r>
            <a:r>
              <a:rPr lang="pl-PL" dirty="0"/>
              <a:t>w Dolnośląskim </a:t>
            </a:r>
            <a:r>
              <a:rPr lang="pl-PL" dirty="0" smtClean="0"/>
              <a:t>Urzędzie </a:t>
            </a:r>
            <a:r>
              <a:rPr lang="pl-PL" dirty="0"/>
              <a:t>Wojewódzkim </a:t>
            </a:r>
            <a:r>
              <a:rPr lang="pl-PL" dirty="0" smtClean="0"/>
              <a:t>udało mi się uzyskać zgodę </a:t>
            </a:r>
            <a:r>
              <a:rPr lang="pl-PL" dirty="0"/>
              <a:t>na realizację dodatkowych inwestycji wcześniej już zakwalifikowanych przez komisję wojewody w Kondratowie i Męcince w ramach przyznanej dotacji. Pozwoliło to uniknąć zwrotu części dotacji do budżetu </a:t>
            </a:r>
            <a:r>
              <a:rPr lang="pl-PL" dirty="0" smtClean="0"/>
              <a:t>państwa.</a:t>
            </a:r>
          </a:p>
          <a:p>
            <a:r>
              <a:rPr lang="pl-PL" dirty="0" smtClean="0"/>
              <a:t>Udało mi się także przekonać do zakwalifikowania </a:t>
            </a:r>
            <a:r>
              <a:rPr lang="pl-PL" dirty="0"/>
              <a:t>dodatkowych robót w ramach inwestycji w Małuszowie i pozyskania dodatkowej kwoty dotacji tj. 78 539 zł.</a:t>
            </a:r>
            <a:r>
              <a:rPr lang="pl-PL" b="1" dirty="0"/>
              <a:t> </a:t>
            </a:r>
            <a:endParaRPr lang="pl-PL" dirty="0"/>
          </a:p>
          <a:p>
            <a:pPr marL="0" indent="0">
              <a:buFont typeface="Symbol" pitchFamily="18" charset="2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1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Utworzonych zostało 5 oddziałów. Zatrudniono dziesięć dodatkowych osób z terenu Gminy Męcinka. Obecnie w przedszkolach tych przebywa 105 dzieci. Warto dodać, że oprócz tego utrzymany został punk przedszkolny w Pomocnem.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UROCHOMIENIE PRZEDSZKOLI GMINNYCH 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649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45921" y="548680"/>
            <a:ext cx="7467600" cy="4873752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 16 września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Uroczyste otwarcie przedszkola w Męcince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rleta\Desktop\Bliżej Ludzi\I strona\grupowe przedszk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5"/>
            <a:ext cx="7128792" cy="47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7467600" cy="4873752"/>
          </a:xfrm>
        </p:spPr>
        <p:txBody>
          <a:bodyPr/>
          <a:lstStyle/>
          <a:p>
            <a:r>
              <a:rPr lang="pl-PL" dirty="0" smtClean="0"/>
              <a:t> 29 września</a:t>
            </a:r>
          </a:p>
          <a:p>
            <a:pPr marL="0" indent="0">
              <a:buNone/>
            </a:pPr>
            <a:r>
              <a:rPr lang="pl-PL" b="1" dirty="0" smtClean="0"/>
              <a:t>Uroczyste otwarcie przedszkola publicznego w Piotrowicach.</a:t>
            </a:r>
            <a:endParaRPr lang="pl-PL" b="1" dirty="0"/>
          </a:p>
        </p:txBody>
      </p:sp>
      <p:pic>
        <p:nvPicPr>
          <p:cNvPr id="14338" name="Picture 2" descr="C:\Users\arleta\Desktop\przedszkole piotrowice\DSC_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50" y="2420888"/>
            <a:ext cx="4140643" cy="27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rleta\Desktop\przedszkole piotrowice\DSC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3323"/>
            <a:ext cx="4137005" cy="27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3212</TotalTime>
  <Words>1161</Words>
  <Application>Microsoft Office PowerPoint</Application>
  <PresentationFormat>Pokaz na ekranie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Kształt fali</vt:lpstr>
      <vt:lpstr>INFORMACJA Z ROCZNEJ PRACY   WÓJTA GMINY MĘCINKA   MIROSŁAWA BRZOZOWSKIEGO</vt:lpstr>
      <vt:lpstr>Prezentacja programu PowerPoint</vt:lpstr>
      <vt:lpstr>Po pierwsze : Przystąpiłem do weryfikacji projektu budżetu przygotowanego przez poprzedniego wójta: </vt:lpstr>
      <vt:lpstr>Prezentacja programu PowerPoint</vt:lpstr>
      <vt:lpstr>Realizacja inwestycji w 2015 r.                      o wartości ok. 2 994 133 zł !  Realizacja inwestycji w 2014 r. odbyła się na kwotę ok. 1 500 000 zł.</vt:lpstr>
      <vt:lpstr>Prezentacja programu PowerPoint</vt:lpstr>
      <vt:lpstr>UROCHOMIENIE PRZEDSZKOLI GMINNYCH   </vt:lpstr>
      <vt:lpstr>Prezentacja programu PowerPoint</vt:lpstr>
      <vt:lpstr>Prezentacja programu PowerPoint</vt:lpstr>
      <vt:lpstr>REFORMA OPIEKI ZDROWOTNEJ W GMINIE MĘCINKA</vt:lpstr>
      <vt:lpstr>Działania na rzecz przedsiębiorczości</vt:lpstr>
      <vt:lpstr>Prezentacja programu PowerPoint</vt:lpstr>
      <vt:lpstr>Prezentacja programu PowerPoint</vt:lpstr>
      <vt:lpstr>Prezentacja programu PowerPoint</vt:lpstr>
      <vt:lpstr>Pozyskanie inwestora na teren Gminy Męcinka  ( teren, na którym miała być zlokalizowana biogazownia)</vt:lpstr>
      <vt:lpstr>Wprowadzenie Gminy Męcinka do Specjalnej Legnickiej Strefy Ekonomicznej</vt:lpstr>
      <vt:lpstr>Autorskie inicjatywy społeczne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Z DZIAŁALNOŚCI WÓJTA GMINY MĘCINKA MIROSŁAWA BRZOZOWSKIEGO</dc:title>
  <dc:creator>Arleta Gregulska-Oksińska</dc:creator>
  <cp:lastModifiedBy>Arleta Gregulska-Oksińska</cp:lastModifiedBy>
  <cp:revision>382</cp:revision>
  <dcterms:created xsi:type="dcterms:W3CDTF">2015-08-18T10:22:25Z</dcterms:created>
  <dcterms:modified xsi:type="dcterms:W3CDTF">2015-11-27T10:08:41Z</dcterms:modified>
</cp:coreProperties>
</file>