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2" r:id="rId4"/>
    <p:sldId id="258" r:id="rId5"/>
    <p:sldId id="262" r:id="rId6"/>
    <p:sldId id="270" r:id="rId7"/>
    <p:sldId id="259" r:id="rId8"/>
    <p:sldId id="268" r:id="rId9"/>
    <p:sldId id="263" r:id="rId10"/>
    <p:sldId id="265" r:id="rId11"/>
    <p:sldId id="266" r:id="rId12"/>
    <p:sldId id="267" r:id="rId13"/>
    <p:sldId id="260" r:id="rId14"/>
    <p:sldId id="261" r:id="rId15"/>
    <p:sldId id="271" r:id="rId16"/>
    <p:sldId id="277" r:id="rId17"/>
    <p:sldId id="275" r:id="rId18"/>
    <p:sldId id="274" r:id="rId19"/>
    <p:sldId id="276" r:id="rId20"/>
    <p:sldId id="269" r:id="rId21"/>
    <p:sldId id="278" r:id="rId22"/>
    <p:sldId id="279" r:id="rId23"/>
    <p:sldId id="287" r:id="rId24"/>
    <p:sldId id="288" r:id="rId25"/>
    <p:sldId id="264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6400800" cy="16002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ZA OKRES OD </a:t>
            </a:r>
            <a:r>
              <a:rPr lang="pl-PL" dirty="0" smtClean="0">
                <a:solidFill>
                  <a:schemeClr val="tx1"/>
                </a:solidFill>
              </a:rPr>
              <a:t>25.09</a:t>
            </a:r>
            <a:r>
              <a:rPr lang="pl-PL" dirty="0" smtClean="0">
                <a:solidFill>
                  <a:schemeClr val="tx1"/>
                </a:solidFill>
              </a:rPr>
              <a:t>. DO </a:t>
            </a:r>
            <a:r>
              <a:rPr lang="pl-PL" dirty="0" smtClean="0">
                <a:solidFill>
                  <a:schemeClr val="tx1"/>
                </a:solidFill>
              </a:rPr>
              <a:t>05.11.2014 </a:t>
            </a:r>
            <a:r>
              <a:rPr lang="pl-PL" dirty="0" smtClean="0">
                <a:solidFill>
                  <a:schemeClr val="tx1"/>
                </a:solidFill>
              </a:rPr>
              <a:t>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43808" y="1484784"/>
            <a:ext cx="5288003" cy="1599722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INFORMACJA               Z DZIAŁAŃ WÓJTA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rleta\Desktop\herb_ma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091"/>
            <a:ext cx="2160712" cy="25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17 października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dirty="0" smtClean="0"/>
              <a:t>Udział w uroczystościach pasowania gimnazjalistów  w Męcince</a:t>
            </a:r>
            <a:endParaRPr lang="pl-PL" sz="2500" b="1" dirty="0"/>
          </a:p>
        </p:txBody>
      </p:sp>
      <p:pic>
        <p:nvPicPr>
          <p:cNvPr id="3074" name="Picture 2" descr="C:\Users\arleta\Desktop\arlet\miniaturka_pasowanie_gi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3" y="3501008"/>
            <a:ext cx="52022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leta\Desktop\arlet\pasowanie_gim (4)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9488"/>
            <a:ext cx="2047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1440" cy="1042525"/>
          </a:xfrm>
        </p:spPr>
        <p:txBody>
          <a:bodyPr/>
          <a:lstStyle/>
          <a:p>
            <a:pPr algn="l"/>
            <a:r>
              <a:rPr lang="pl-PL" dirty="0" smtClean="0"/>
              <a:t>18 października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dirty="0" smtClean="0"/>
              <a:t>Udział w wyjeździe seniorów z terenu Gminy Męcinka do Krzeszowa.</a:t>
            </a:r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r>
              <a:rPr lang="pl-PL" sz="2000" dirty="0" smtClean="0"/>
              <a:t>Projekt realizowało stowarzyszenie Towarzystwo Miłośników Piotrowic  w </a:t>
            </a:r>
            <a:r>
              <a:rPr lang="pl-PL" sz="2000" dirty="0"/>
              <a:t>ramach </a:t>
            </a:r>
            <a:r>
              <a:rPr lang="pl-PL" sz="2000" dirty="0" smtClean="0"/>
              <a:t>projektu „Aktywizacja i </a:t>
            </a:r>
            <a:r>
              <a:rPr lang="pl-PL" sz="2000" dirty="0"/>
              <a:t>integracja osób starszych w celu budowania tożsamości lokalnej gminy Męcinka</a:t>
            </a:r>
            <a:r>
              <a:rPr lang="pl-PL" sz="2000" dirty="0" smtClean="0"/>
              <a:t>” dofinansowanego               z Fundacji Zielona Akcja z Legnicy. </a:t>
            </a:r>
            <a:endParaRPr lang="pl-PL" sz="2000" dirty="0"/>
          </a:p>
        </p:txBody>
      </p:sp>
      <p:pic>
        <p:nvPicPr>
          <p:cNvPr id="2050" name="Picture 2" descr="C:\Users\arleta\Desktop\arlet\seniorzy_wycieczkaTMP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23555"/>
            <a:ext cx="3348435" cy="27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leta\Desktop\arlet\seniorzy_wycieczkaTM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06199"/>
            <a:ext cx="3456384" cy="24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6060" y="260648"/>
            <a:ext cx="8041440" cy="1442674"/>
          </a:xfrm>
        </p:spPr>
        <p:txBody>
          <a:bodyPr/>
          <a:lstStyle/>
          <a:p>
            <a:pPr algn="l"/>
            <a:r>
              <a:rPr lang="pl-PL" dirty="0" smtClean="0"/>
              <a:t>19 października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62980" y="1628800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„Spotkaniu z piosenką” w Sichowie</a:t>
            </a:r>
            <a:endParaRPr lang="pl-PL" dirty="0"/>
          </a:p>
        </p:txBody>
      </p:sp>
      <p:pic>
        <p:nvPicPr>
          <p:cNvPr id="4099" name="Picture 3" descr="C:\Users\arleta\Desktop\arlet\seniorzy_sichow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2" y="2348881"/>
            <a:ext cx="4968552" cy="18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rleta\Desktop\arlet\seniorzy_sichow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135"/>
            <a:ext cx="3587552" cy="18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rleta\Desktop\arlet\seniorzy_sichow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4473761" cy="18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>
            <a:normAutofit/>
          </a:bodyPr>
          <a:lstStyle/>
          <a:p>
            <a:pPr algn="l"/>
            <a:r>
              <a:rPr lang="pl-PL" sz="3500" dirty="0" smtClean="0"/>
              <a:t>27 października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8092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Remont mostku w Myślinowie </a:t>
            </a:r>
          </a:p>
          <a:p>
            <a:pPr marL="0" indent="0">
              <a:buNone/>
            </a:pPr>
            <a:endParaRPr lang="pl-PL" sz="1500" b="1" dirty="0"/>
          </a:p>
          <a:p>
            <a:pPr marL="0" indent="0">
              <a:buNone/>
            </a:pPr>
            <a:r>
              <a:rPr lang="pl-PL" sz="2000" dirty="0"/>
              <a:t>W dniu 27 października 2014r. odebrano </a:t>
            </a:r>
            <a:r>
              <a:rPr lang="pl-PL" sz="2000" dirty="0" smtClean="0"/>
              <a:t>mostek w </a:t>
            </a:r>
            <a:r>
              <a:rPr lang="pl-PL" sz="2000" dirty="0"/>
              <a:t>Myślinowie prowadzący ruch z drogi powiatowej do tzw. „</a:t>
            </a:r>
            <a:r>
              <a:rPr lang="pl-PL" sz="2000" dirty="0" smtClean="0"/>
              <a:t>Majątku”. </a:t>
            </a:r>
            <a:r>
              <a:rPr lang="pl-PL" sz="2000" dirty="0"/>
              <a:t>Zakres robót obejmował obustronne wzmocnienie skarp </a:t>
            </a:r>
            <a:r>
              <a:rPr lang="pl-PL" sz="2000" dirty="0" smtClean="0"/>
              <a:t>i </a:t>
            </a:r>
            <a:r>
              <a:rPr lang="pl-PL" sz="2000" dirty="0"/>
              <a:t>konstrukcji starej części mostku, wykonanie narzutu kamiennego w dnie oraz naprawa wyrwy </a:t>
            </a:r>
            <a:r>
              <a:rPr lang="pl-PL" sz="2000" dirty="0" smtClean="0"/>
              <a:t>      w </a:t>
            </a:r>
            <a:r>
              <a:rPr lang="pl-PL" sz="2000" dirty="0"/>
              <a:t>jezdni </a:t>
            </a:r>
            <a:r>
              <a:rPr lang="pl-PL" sz="2000" dirty="0" smtClean="0"/>
              <a:t>i </a:t>
            </a:r>
            <a:r>
              <a:rPr lang="pl-PL" sz="2000" dirty="0"/>
              <a:t>odwodnienie. Wartość robót wyniosła 11 000, - zł i w całości została pokryta z budżetu gminy.</a:t>
            </a:r>
            <a:endParaRPr lang="pl-PL" sz="2000" b="1" dirty="0"/>
          </a:p>
        </p:txBody>
      </p:sp>
      <p:pic>
        <p:nvPicPr>
          <p:cNvPr id="6146" name="Picture 2" descr="C:\Users\arleta\Downloads\myslinow-moste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928492" cy="26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500" dirty="0" smtClean="0"/>
              <a:t>28 października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R</a:t>
            </a:r>
            <a:r>
              <a:rPr lang="pl-PL" sz="3000" b="1" dirty="0" smtClean="0"/>
              <a:t>ozstrzygnięto </a:t>
            </a:r>
            <a:r>
              <a:rPr lang="pl-PL" sz="3000" b="1" dirty="0"/>
              <a:t>przetarg na wywóz odpadów komunalnych z nieruchomości zamieszkanych. </a:t>
            </a:r>
            <a:endParaRPr lang="pl-PL" sz="3000" b="1" dirty="0" smtClean="0"/>
          </a:p>
          <a:p>
            <a:pPr marL="0" indent="0">
              <a:buNone/>
            </a:pPr>
            <a:endParaRPr lang="pl-PL" sz="2500" b="1" dirty="0"/>
          </a:p>
          <a:p>
            <a:pPr marL="0" indent="0">
              <a:buNone/>
            </a:pPr>
            <a:r>
              <a:rPr lang="pl-PL" sz="2500" dirty="0" smtClean="0"/>
              <a:t>Do </a:t>
            </a:r>
            <a:r>
              <a:rPr lang="pl-PL" sz="2500" dirty="0"/>
              <a:t>przetargu stanęły dwie firmy, które zaproponowały wywóz odpadów komunalnych od </a:t>
            </a:r>
            <a:r>
              <a:rPr lang="pl-PL" sz="2500" dirty="0" smtClean="0"/>
              <a:t> 1 </a:t>
            </a:r>
            <a:r>
              <a:rPr lang="pl-PL" sz="2500" dirty="0"/>
              <a:t>stycznia 2015 r. do 31 grudnia 2016 r. za kwotę: </a:t>
            </a:r>
            <a:r>
              <a:rPr lang="pl-PL" sz="2500" dirty="0" smtClean="0"/>
              <a:t> van </a:t>
            </a:r>
            <a:r>
              <a:rPr lang="pl-PL" sz="2500" dirty="0" err="1"/>
              <a:t>Gansewinkel</a:t>
            </a:r>
            <a:r>
              <a:rPr lang="pl-PL" sz="2500" dirty="0"/>
              <a:t> Legnica sp. z o.o. 357 814,80 </a:t>
            </a:r>
            <a:r>
              <a:rPr lang="pl-PL" sz="2500" dirty="0" smtClean="0"/>
              <a:t>zł  a </a:t>
            </a:r>
            <a:r>
              <a:rPr lang="pl-PL" sz="2500" dirty="0" err="1"/>
              <a:t>PUPiH</a:t>
            </a:r>
            <a:r>
              <a:rPr lang="pl-PL" sz="2500" dirty="0"/>
              <a:t> „COM-D” sp. z o.o. 478 739 zł</a:t>
            </a:r>
            <a:r>
              <a:rPr lang="pl-PL" sz="2500" dirty="0" smtClean="0"/>
              <a:t>.</a:t>
            </a:r>
          </a:p>
          <a:p>
            <a:pPr marL="0" indent="0">
              <a:buNone/>
            </a:pPr>
            <a:r>
              <a:rPr lang="pl-PL" sz="2500" b="1" dirty="0" smtClean="0"/>
              <a:t>Umowę podpisano 5 listopada br. </a:t>
            </a:r>
            <a:endParaRPr lang="pl-PL" sz="2500" b="1" dirty="0"/>
          </a:p>
        </p:txBody>
      </p:sp>
    </p:spTree>
    <p:extLst>
      <p:ext uri="{BB962C8B-B14F-4D97-AF65-F5344CB8AC3E}">
        <p14:creationId xmlns:p14="http://schemas.microsoft.com/office/powerpoint/2010/main" val="1635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76628"/>
            <a:ext cx="8041440" cy="792088"/>
          </a:xfrm>
        </p:spPr>
        <p:txBody>
          <a:bodyPr/>
          <a:lstStyle/>
          <a:p>
            <a:pPr algn="l"/>
            <a:r>
              <a:rPr lang="pl-PL" sz="3000" dirty="0" smtClean="0"/>
              <a:t>Październik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133028"/>
            <a:ext cx="7920880" cy="5464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600" b="1" dirty="0" smtClean="0"/>
              <a:t>Prace remontowe w budynku komunalnym </a:t>
            </a:r>
          </a:p>
          <a:p>
            <a:pPr marL="0" indent="0">
              <a:buNone/>
            </a:pPr>
            <a:r>
              <a:rPr lang="pl-PL" sz="1600" b="1" dirty="0" smtClean="0"/>
              <a:t>nr 74 w Męcince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1600" b="1" dirty="0" smtClean="0"/>
              <a:t>Remont daszku punkty lekarskiego w Męcince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1600" b="1" dirty="0" smtClean="0"/>
              <a:t>Wykonanie zbiornika buforowego żelbetowego przy tłoczni ścieków w Sichówku  o poj. 10 m3. Wartość zamontowanych urządzeń i robocizny wyniosła 17 000 zł i w całości pokryta została z budżetu gminy.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r>
              <a:rPr lang="pl-PL" sz="1600" b="1" dirty="0" smtClean="0"/>
              <a:t>Zamontowanie kompleksowej studni redukcyjnej na istniejącej sieci wodociągowej  w Piotrowicach w celu polepszenia ciśnienia dostarczanej wody. Koszt  29 520 zł pokryty został z budżetu gminy Męcinka. </a:t>
            </a:r>
            <a:endParaRPr lang="pl-PL" sz="1600" b="1" dirty="0"/>
          </a:p>
        </p:txBody>
      </p:sp>
      <p:pic>
        <p:nvPicPr>
          <p:cNvPr id="2050" name="Picture 2" descr="C:\Users\arleta\Desktop\Męcinka październik\Męcinka 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2672"/>
            <a:ext cx="1278127" cy="17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leta\Desktop\Męcinka październik\Męcinka 74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37" y="572672"/>
            <a:ext cx="1278127" cy="17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leta\Desktop\Męcinka październik\Męcinka ośrodek zdr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30" y="2673761"/>
            <a:ext cx="1247734" cy="16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rleta\Desktop\Męcinka październik\Męcinka ośrodek z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83859"/>
            <a:ext cx="1240161" cy="16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000" dirty="0" smtClean="0"/>
              <a:t>Październik 2014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36904" cy="4486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Wyniki oceny merytorycznej wniosku o dotację na przebudowę istniejącej drogi gminnej nr 110315                          w Piotrowicach. 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sz="1900" dirty="0" smtClean="0"/>
              <a:t>Na liście rankingowej zatwierdzonej przez Wojewodę Dolnośląskiego Gmina Męcinka znajduje się na 12 pozycji spośród 47.</a:t>
            </a:r>
          </a:p>
          <a:p>
            <a:pPr marL="0" indent="0">
              <a:buNone/>
            </a:pPr>
            <a:endParaRPr lang="pl-PL" sz="1900" dirty="0" smtClean="0"/>
          </a:p>
          <a:p>
            <a:pPr marL="0" indent="0">
              <a:buNone/>
            </a:pPr>
            <a:r>
              <a:rPr lang="pl-PL" sz="1900" dirty="0" smtClean="0"/>
              <a:t>Pod </a:t>
            </a:r>
            <a:r>
              <a:rPr lang="pl-PL" sz="1900" dirty="0"/>
              <a:t>względem uzyskanych </a:t>
            </a:r>
            <a:r>
              <a:rPr lang="pl-PL" sz="1900" dirty="0" smtClean="0"/>
              <a:t>punktów ( biorąc pod uwagę miejsca </a:t>
            </a:r>
            <a:r>
              <a:rPr lang="pl-PL" sz="1900" dirty="0"/>
              <a:t>ex </a:t>
            </a:r>
            <a:r>
              <a:rPr lang="pl-PL" sz="1900" dirty="0" smtClean="0"/>
              <a:t>aequo)</a:t>
            </a:r>
            <a:endParaRPr lang="pl-PL" sz="1900" dirty="0"/>
          </a:p>
          <a:p>
            <a:pPr marL="0" indent="0">
              <a:buNone/>
            </a:pPr>
            <a:r>
              <a:rPr lang="pl-PL" sz="1900" dirty="0"/>
              <a:t>n</a:t>
            </a:r>
            <a:r>
              <a:rPr lang="pl-PL" sz="1900" dirty="0" smtClean="0"/>
              <a:t>a 35 miejsc Gmina Męcinka osiągnęła miejsce 9. </a:t>
            </a:r>
          </a:p>
          <a:p>
            <a:pPr marL="0" indent="0">
              <a:buNone/>
            </a:pPr>
            <a:r>
              <a:rPr lang="pl-PL" sz="1900" dirty="0" smtClean="0"/>
              <a:t>Wartość inwestycji oszacowana została na 771 765,72 zł przy współudziale dotacji z Narodowego Programu Przebudowy Dróg </a:t>
            </a:r>
            <a:r>
              <a:rPr lang="pl-PL" sz="1900" dirty="0"/>
              <a:t>L</a:t>
            </a:r>
            <a:r>
              <a:rPr lang="pl-PL" sz="1900" dirty="0" smtClean="0"/>
              <a:t>okalnych w wysokości 385 882,86 zł.</a:t>
            </a:r>
          </a:p>
          <a:p>
            <a:pPr marL="0" indent="0">
              <a:buNone/>
            </a:pPr>
            <a:r>
              <a:rPr lang="pl-PL" sz="1900" dirty="0" smtClean="0"/>
              <a:t>Planowany termin zakończenia inwestycji: październik 2015 r.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692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S:\SURZAD GMIN14110410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952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S:\ranking wnioskó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8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SURZAD GMIN1411041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86171" y="-617619"/>
            <a:ext cx="3545405" cy="50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SURZAD GMIN14110410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857508" cy="34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000" dirty="0" smtClean="0"/>
              <a:t>25 września 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Pozytywna weryfikacja przez komisję z Dolnośląskiego Urzędu Wojewódzkiego zgłoszonej przez Gminę Męcinka infrastruktury drogowej do remontu w ramach dotacji na usuwanie skutków klęsk żywiołowych z budżetu państwa.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820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544165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5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80920" cy="450494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Sprzedaż lokalu mieszkalnego w Piotrowicach nr 86 na rzecz najemcy.</a:t>
            </a:r>
            <a:endParaRPr lang="pl-PL" dirty="0"/>
          </a:p>
          <a:p>
            <a:pPr marL="0" indent="0">
              <a:buNone/>
            </a:pPr>
            <a:r>
              <a:rPr lang="pl-PL" sz="2000" dirty="0" smtClean="0"/>
              <a:t>Lokal wyceniono na 29 000 zł. W 2012 r. rada gminy udzieliła 80 % bonifikaty i nieruchomość została sprzedana za kwotę  5 800 zł 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b="1" dirty="0" smtClean="0"/>
              <a:t>Sprzedaż nieruchomości zabudowanej w Kondratowie nr działki  270 / 2  w drodze przetargu.</a:t>
            </a:r>
          </a:p>
          <a:p>
            <a:pPr marL="0" indent="0">
              <a:buNone/>
            </a:pPr>
            <a:r>
              <a:rPr lang="pl-PL" sz="2000" dirty="0" smtClean="0"/>
              <a:t>Nieruchomość sprzedano za kwotę 15 150 zł .</a:t>
            </a:r>
          </a:p>
          <a:p>
            <a:pPr marL="0" indent="0"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927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416" y="260648"/>
            <a:ext cx="8041440" cy="904205"/>
          </a:xfrm>
        </p:spPr>
        <p:txBody>
          <a:bodyPr>
            <a:normAutofit fontScale="90000"/>
          </a:bodyPr>
          <a:lstStyle/>
          <a:p>
            <a:pPr algn="l"/>
            <a:r>
              <a:rPr lang="pl-PL" sz="2500" b="1" dirty="0" smtClean="0"/>
              <a:t>Otrzymanie zaproszenia od Prezydenta Rzeczypospolitej Polskiej Bronisława Komorowskiego </a:t>
            </a:r>
            <a:endParaRPr lang="pl-PL" sz="2500" b="1" dirty="0"/>
          </a:p>
        </p:txBody>
      </p:sp>
      <p:pic>
        <p:nvPicPr>
          <p:cNvPr id="5122" name="Picture 2" descr="C:\Users\arleta\Downloads\zaproszenie do Warszawy I str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744416" cy="51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leta\Downloads\zaproszenie do Warszawy II str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2808312" cy="34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rleta\Downloads\zaprosze do Warszawy III stro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598846" cy="34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Stan zadłużenia gminy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/>
              <a:t>Zadłużenie gminy na </a:t>
            </a:r>
            <a:r>
              <a:rPr lang="pl-PL" b="1" dirty="0"/>
              <a:t>31.12.2010 r.</a:t>
            </a:r>
            <a:r>
              <a:rPr lang="pl-PL" dirty="0"/>
              <a:t> wynosiło 11.431.462 zł  </a:t>
            </a:r>
            <a:r>
              <a:rPr lang="pl-PL" b="1" dirty="0"/>
              <a:t>tj. 69%.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W 2011 r. otrzymano dodatkową dotację RPO  w kwocie 1.265.918 zł. na budowę Sz. P. w Piotrowicach.</a:t>
            </a:r>
          </a:p>
          <a:p>
            <a:pPr lvl="0"/>
            <a:r>
              <a:rPr lang="pl-PL" dirty="0"/>
              <a:t>Na 2014 r. planowana spłata długu  wynosiła 870.000 zł. w trakcie roku zwiększono wykup obligacji o 300.000 zł. co dało zmniejszenie zadłużenia o 1,07 mln. zł. </a:t>
            </a:r>
          </a:p>
          <a:p>
            <a:pPr lvl="0"/>
            <a:r>
              <a:rPr lang="pl-PL" dirty="0"/>
              <a:t>Zadłużenie na </a:t>
            </a:r>
            <a:r>
              <a:rPr lang="pl-PL" b="1" dirty="0"/>
              <a:t>koniec 2014</a:t>
            </a:r>
            <a:r>
              <a:rPr lang="pl-PL" dirty="0"/>
              <a:t> r. wyniesie 5.346.200 zł. tj. około </a:t>
            </a:r>
            <a:r>
              <a:rPr lang="pl-PL" b="1" dirty="0"/>
              <a:t>30%. </a:t>
            </a:r>
            <a:endParaRPr lang="pl-PL" dirty="0"/>
          </a:p>
          <a:p>
            <a:r>
              <a:rPr lang="pl-PL" dirty="0"/>
              <a:t>W ciągu 4 lat zadłużenie gminy zmniejszono o 6.085</a:t>
            </a:r>
          </a:p>
        </p:txBody>
      </p:sp>
    </p:spTree>
    <p:extLst>
      <p:ext uri="{BB962C8B-B14F-4D97-AF65-F5344CB8AC3E}">
        <p14:creationId xmlns:p14="http://schemas.microsoft.com/office/powerpoint/2010/main" val="8342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 smtClean="0"/>
              <a:t>Pomimo tak znacznego zmniejszenia zadłużenia gmina wykonała również szereg inwestycji</a:t>
            </a:r>
            <a:r>
              <a:rPr lang="pl-PL" sz="3200" b="1" dirty="0"/>
              <a:t> </a:t>
            </a:r>
            <a:r>
              <a:rPr lang="pl-PL" sz="3200" b="1" dirty="0" smtClean="0"/>
              <a:t>na kwotę </a:t>
            </a:r>
          </a:p>
          <a:p>
            <a:pPr marL="0" indent="0">
              <a:buNone/>
            </a:pPr>
            <a:r>
              <a:rPr lang="pl-PL" sz="3200" b="1" dirty="0" smtClean="0"/>
              <a:t>ok. 10 000 000 zł.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585581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Sytuacja finansowa gminy przy stabilnych finansowych uwarunkowaniach zewnętrznych pozwala na zainwestowanie </a:t>
            </a:r>
          </a:p>
          <a:p>
            <a:pPr marL="0" indent="0" algn="ctr">
              <a:buNone/>
            </a:pPr>
            <a:r>
              <a:rPr lang="pl-PL" sz="2800" b="1" dirty="0" smtClean="0"/>
              <a:t>w latach 2015 – 2020 kwotę ok. 50 000 000 zł.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84246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467600" cy="395133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Dziękuję za uwagę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Zbigniew </a:t>
            </a:r>
            <a:r>
              <a:rPr lang="pl-PL" dirty="0" err="1" smtClean="0"/>
              <a:t>Przychodzeń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Wójt Gminy Męcinka</a:t>
            </a:r>
            <a:endParaRPr lang="pl-PL" dirty="0"/>
          </a:p>
        </p:txBody>
      </p:sp>
      <p:pic>
        <p:nvPicPr>
          <p:cNvPr id="1026" name="Picture 2" descr="C:\Users\arleta\Downloads\kaszta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552180" cy="25088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SURZAD GMIN14110410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491333" cy="63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URZAD GMIN1411041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3"/>
            <a:ext cx="3931236" cy="63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273" y="260648"/>
            <a:ext cx="8041440" cy="832197"/>
          </a:xfrm>
        </p:spPr>
        <p:txBody>
          <a:bodyPr>
            <a:normAutofit/>
          </a:bodyPr>
          <a:lstStyle/>
          <a:p>
            <a:pPr algn="l"/>
            <a:r>
              <a:rPr lang="pl-PL" sz="3000" dirty="0" smtClean="0"/>
              <a:t>Wrzesień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3549" y="1052736"/>
            <a:ext cx="7992888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dirty="0" smtClean="0"/>
              <a:t>Montaż trybun i </a:t>
            </a:r>
            <a:r>
              <a:rPr lang="pl-PL" sz="2500" b="1" dirty="0" err="1" smtClean="0"/>
              <a:t>piłkochwytu</a:t>
            </a:r>
            <a:r>
              <a:rPr lang="pl-PL" sz="2500" b="1" dirty="0" smtClean="0"/>
              <a:t> na boisku sportowym                      w Męcince</a:t>
            </a:r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pl-PL" sz="2000" dirty="0" smtClean="0"/>
              <a:t>Trybuny </a:t>
            </a:r>
            <a:r>
              <a:rPr lang="pl-PL" sz="2000" dirty="0"/>
              <a:t>i </a:t>
            </a:r>
            <a:r>
              <a:rPr lang="pl-PL" sz="2000" dirty="0" err="1"/>
              <a:t>piłkochwyt</a:t>
            </a:r>
            <a:r>
              <a:rPr lang="pl-PL" sz="2000" dirty="0"/>
              <a:t> to dwa dodatkowe elementy wyposażenia boiska do piłki nożnej wykorzystywanego przez KS Męcinka. Wyposażenie sfinansowano z budżetu gminy, </a:t>
            </a:r>
            <a:r>
              <a:rPr lang="pl-PL" sz="2000" dirty="0" smtClean="0"/>
              <a:t>w </a:t>
            </a:r>
            <a:r>
              <a:rPr lang="pl-PL" sz="2000" dirty="0"/>
              <a:t>tym trybuny </a:t>
            </a:r>
            <a:r>
              <a:rPr lang="pl-PL" sz="2000" dirty="0" smtClean="0"/>
              <a:t>           (</a:t>
            </a:r>
            <a:r>
              <a:rPr lang="pl-PL" sz="2000" dirty="0"/>
              <a:t>64 miejsca siedzące) </a:t>
            </a:r>
            <a:r>
              <a:rPr lang="pl-PL" sz="2000" dirty="0" smtClean="0"/>
              <a:t> w </a:t>
            </a:r>
            <a:r>
              <a:rPr lang="pl-PL" sz="2000" dirty="0"/>
              <a:t>ramach Funduszu Sołeckiego na 2014r. zadysponowanego przez zebranie wiejskie. Wartość urządzeń wraz </a:t>
            </a:r>
            <a:r>
              <a:rPr lang="pl-PL" sz="2000" dirty="0" smtClean="0"/>
              <a:t> z </a:t>
            </a:r>
            <a:r>
              <a:rPr lang="pl-PL" sz="2000" dirty="0"/>
              <a:t>montażem wyniosła </a:t>
            </a:r>
            <a:r>
              <a:rPr lang="pl-PL" sz="2000" dirty="0" smtClean="0"/>
              <a:t> 24 </a:t>
            </a:r>
            <a:r>
              <a:rPr lang="pl-PL" sz="2000" dirty="0"/>
              <a:t>158,58 złotych.</a:t>
            </a:r>
          </a:p>
          <a:p>
            <a:endParaRPr lang="pl-PL" dirty="0"/>
          </a:p>
        </p:txBody>
      </p:sp>
      <p:pic>
        <p:nvPicPr>
          <p:cNvPr id="7170" name="Picture 2" descr="C:\Users\arleta\Downloads\boisko_mecink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2968"/>
            <a:ext cx="32403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leta\Downloads\boisko_mecink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02968"/>
            <a:ext cx="32403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832197"/>
          </a:xfrm>
        </p:spPr>
        <p:txBody>
          <a:bodyPr>
            <a:normAutofit/>
          </a:bodyPr>
          <a:lstStyle/>
          <a:p>
            <a:pPr algn="l"/>
            <a:r>
              <a:rPr lang="pl-PL" sz="3500" dirty="0" smtClean="0"/>
              <a:t>Wrzesień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2237" y="1196752"/>
            <a:ext cx="8348737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Remont świetlicy w Chełmcu</a:t>
            </a:r>
          </a:p>
          <a:p>
            <a:pPr marL="0" indent="0">
              <a:buNone/>
            </a:pPr>
            <a:endParaRPr lang="pl-PL" sz="1000" b="1" dirty="0"/>
          </a:p>
          <a:p>
            <a:pPr marL="0" indent="0">
              <a:buNone/>
            </a:pPr>
            <a:r>
              <a:rPr lang="pl-PL" sz="2200" dirty="0"/>
              <a:t>Pod koniec września br. zakończono prace związane </a:t>
            </a:r>
            <a:r>
              <a:rPr lang="pl-PL" sz="2200" dirty="0" smtClean="0"/>
              <a:t>                             z </a:t>
            </a:r>
            <a:r>
              <a:rPr lang="pl-PL" sz="2200" dirty="0"/>
              <a:t>odwodnieniem budynku świetlicy wiejskiej w Chełmcu. Wartość robót wyniosła  </a:t>
            </a:r>
            <a:r>
              <a:rPr lang="pl-PL" sz="2200" dirty="0" smtClean="0"/>
              <a:t>6 </a:t>
            </a:r>
            <a:r>
              <a:rPr lang="pl-PL" sz="2200" dirty="0"/>
              <a:t>150,00 zł. Zostały zakończone również prace tynkarskie na tym obiekcie, za kwotę </a:t>
            </a:r>
            <a:r>
              <a:rPr lang="pl-PL" sz="2200" dirty="0" smtClean="0"/>
              <a:t> 12 </a:t>
            </a:r>
            <a:r>
              <a:rPr lang="pl-PL" sz="2200" dirty="0"/>
              <a:t>700,00 zł. Środki na remont świetlicy zostały rozdysponowane przez zebranie wiejskie w ramach Funduszu Sołeckiego na 2014r.</a:t>
            </a:r>
            <a:endParaRPr lang="pl-PL" sz="2200" b="1" dirty="0"/>
          </a:p>
        </p:txBody>
      </p:sp>
      <p:pic>
        <p:nvPicPr>
          <p:cNvPr id="5122" name="Picture 2" descr="C:\Users\arleta\Downloads\chelmiec_tynk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3" y="4077072"/>
            <a:ext cx="3728251" cy="24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leta\Downloads\chelmiec_tynki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758700" cy="25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>
            <a:normAutofit fontScale="90000"/>
          </a:bodyPr>
          <a:lstStyle/>
          <a:p>
            <a:pPr algn="l"/>
            <a:r>
              <a:rPr lang="pl-PL" sz="3500" dirty="0" smtClean="0"/>
              <a:t>1 października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38200" y="1340768"/>
            <a:ext cx="7467600" cy="4648957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Rozpoczęcie odbudowy drogi nr 281</a:t>
            </a:r>
            <a:r>
              <a:rPr lang="pl-PL" b="1" dirty="0"/>
              <a:t>w Kondratowie </a:t>
            </a:r>
            <a:r>
              <a:rPr lang="pl-PL" b="1" dirty="0" smtClean="0"/>
              <a:t> wraz z mostkiem na potoku Wilcza w ciągu tej drogi w ramach dotacji z Dolnośląskiego </a:t>
            </a:r>
            <a:r>
              <a:rPr lang="pl-PL" b="1" dirty="0"/>
              <a:t>Urzędu Wojewódzkiego na usuwanie skutków klęsk </a:t>
            </a:r>
            <a:r>
              <a:rPr lang="pl-PL" b="1" dirty="0" smtClean="0"/>
              <a:t>żywiołowych</a:t>
            </a:r>
            <a:r>
              <a:rPr lang="pl-PL" b="1" dirty="0"/>
              <a:t>.</a:t>
            </a:r>
            <a:endParaRPr lang="pl-PL" dirty="0"/>
          </a:p>
        </p:txBody>
      </p:sp>
      <p:pic>
        <p:nvPicPr>
          <p:cNvPr id="1026" name="Picture 2" descr="C:\Users\arleta\Desktop\Męcinka październik\Kondratów drog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62080"/>
            <a:ext cx="4398667" cy="29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500" dirty="0" smtClean="0"/>
              <a:t>3 października 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Udział w Gali Kresowej oraz bezpłatne udostępnienie obiektu GOKE w Męcince na organizację imprezy.</a:t>
            </a:r>
            <a:endParaRPr lang="pl-PL" b="1" dirty="0"/>
          </a:p>
        </p:txBody>
      </p:sp>
      <p:pic>
        <p:nvPicPr>
          <p:cNvPr id="8194" name="Picture 2" descr="C:\Users\arleta\Downloads\gala\41as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01066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rleta\Downloads\gala\41as5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112318" cy="27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leta\Downloads\gala\41as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5537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500" dirty="0" smtClean="0"/>
              <a:t>16 października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500" b="1" dirty="0"/>
              <a:t>P</a:t>
            </a:r>
            <a:r>
              <a:rPr lang="pl-PL" sz="2500" b="1" dirty="0" smtClean="0"/>
              <a:t>odpisano </a:t>
            </a:r>
            <a:r>
              <a:rPr lang="pl-PL" sz="2500" b="1" dirty="0"/>
              <a:t>umowę z firmą DAKA-BUD ENTERPRISE </a:t>
            </a:r>
            <a:r>
              <a:rPr lang="pl-PL" sz="2500" b="1" dirty="0" smtClean="0"/>
              <a:t>        z </a:t>
            </a:r>
            <a:r>
              <a:rPr lang="pl-PL" sz="2500" b="1" dirty="0"/>
              <a:t>Kobyłki (po przeprowadzonym konkursie ofert) na wyprodukowanie </a:t>
            </a:r>
            <a:r>
              <a:rPr lang="pl-PL" sz="2500" b="1" dirty="0" smtClean="0"/>
              <a:t> i </a:t>
            </a:r>
            <a:r>
              <a:rPr lang="pl-PL" sz="2500" b="1" dirty="0"/>
              <a:t>dostawę 48 tys. szt. worków do selektywnej zbiórki odpadów (zielony i niebieski). </a:t>
            </a:r>
            <a:endParaRPr lang="pl-PL" sz="2500" b="1" dirty="0" smtClean="0"/>
          </a:p>
          <a:p>
            <a:pPr marL="0" indent="0">
              <a:buNone/>
            </a:pPr>
            <a:endParaRPr lang="pl-PL" sz="2500" b="1" dirty="0"/>
          </a:p>
          <a:p>
            <a:pPr marL="0" indent="0">
              <a:buNone/>
            </a:pPr>
            <a:r>
              <a:rPr lang="pl-PL" sz="2500" dirty="0" smtClean="0"/>
              <a:t>Wartość </a:t>
            </a:r>
            <a:r>
              <a:rPr lang="pl-PL" sz="2500" dirty="0"/>
              <a:t>kontraktu wyniosła 15 350,40 zł. </a:t>
            </a:r>
            <a:br>
              <a:rPr lang="pl-PL" sz="2500" dirty="0"/>
            </a:br>
            <a:r>
              <a:rPr lang="pl-PL" sz="2500" dirty="0"/>
              <a:t/>
            </a:r>
            <a:br>
              <a:rPr lang="pl-PL" sz="2500" dirty="0"/>
            </a:br>
            <a:r>
              <a:rPr lang="pl-PL" sz="2500" dirty="0"/>
              <a:t>Worki będą dostarczane za darmo w miesiącu grudniu 2014 r. przez firmę van </a:t>
            </a:r>
            <a:r>
              <a:rPr lang="pl-PL" sz="2500" dirty="0" err="1"/>
              <a:t>Gansewinkel</a:t>
            </a:r>
            <a:r>
              <a:rPr lang="pl-PL" sz="2500" dirty="0"/>
              <a:t> Legnica do nieruchomości, których właściciele zadeklarowali segregację odpadów komunalnych.</a:t>
            </a:r>
          </a:p>
        </p:txBody>
      </p:sp>
    </p:spTree>
    <p:extLst>
      <p:ext uri="{BB962C8B-B14F-4D97-AF65-F5344CB8AC3E}">
        <p14:creationId xmlns:p14="http://schemas.microsoft.com/office/powerpoint/2010/main" val="4743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696</TotalTime>
  <Words>823</Words>
  <Application>Microsoft Office PowerPoint</Application>
  <PresentationFormat>Pokaz na ekranie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Kapitał</vt:lpstr>
      <vt:lpstr>INFORMACJA               Z DZIAŁAŃ WÓJTA </vt:lpstr>
      <vt:lpstr>25 września </vt:lpstr>
      <vt:lpstr>Prezentacja programu PowerPoint</vt:lpstr>
      <vt:lpstr>Wrzesień</vt:lpstr>
      <vt:lpstr>Wrzesień</vt:lpstr>
      <vt:lpstr>1 października</vt:lpstr>
      <vt:lpstr>3 października </vt:lpstr>
      <vt:lpstr>Prezentacja programu PowerPoint</vt:lpstr>
      <vt:lpstr>16 października</vt:lpstr>
      <vt:lpstr>17 października</vt:lpstr>
      <vt:lpstr>18 października</vt:lpstr>
      <vt:lpstr>19 października</vt:lpstr>
      <vt:lpstr>27 października</vt:lpstr>
      <vt:lpstr>28 października</vt:lpstr>
      <vt:lpstr>Październik</vt:lpstr>
      <vt:lpstr>Październik 2014</vt:lpstr>
      <vt:lpstr>Prezentacja programu PowerPoint</vt:lpstr>
      <vt:lpstr>Prezentacja programu PowerPoint</vt:lpstr>
      <vt:lpstr>Prezentacja programu PowerPoint</vt:lpstr>
      <vt:lpstr>5 listopada</vt:lpstr>
      <vt:lpstr>Otrzymanie zaproszenia od Prezydenta Rzeczypospolitej Polskiej Bronisława Komorowskiego </vt:lpstr>
      <vt:lpstr>Stan zadłużenia gminy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DZIAŁAŃ WÓJTA </dc:title>
  <dc:creator>Arleta Gregulska - Oksińska</dc:creator>
  <cp:lastModifiedBy>Arleta Gregulska - Oksińska</cp:lastModifiedBy>
  <cp:revision>59</cp:revision>
  <dcterms:created xsi:type="dcterms:W3CDTF">2014-11-03T06:40:04Z</dcterms:created>
  <dcterms:modified xsi:type="dcterms:W3CDTF">2014-11-07T08:58:21Z</dcterms:modified>
</cp:coreProperties>
</file>