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0" r:id="rId6"/>
    <p:sldId id="264" r:id="rId7"/>
    <p:sldId id="259" r:id="rId8"/>
    <p:sldId id="265" r:id="rId9"/>
    <p:sldId id="266" r:id="rId10"/>
    <p:sldId id="271" r:id="rId11"/>
    <p:sldId id="272" r:id="rId12"/>
    <p:sldId id="275" r:id="rId13"/>
    <p:sldId id="262" r:id="rId14"/>
    <p:sldId id="260" r:id="rId15"/>
    <p:sldId id="267" r:id="rId16"/>
    <p:sldId id="261" r:id="rId17"/>
    <p:sldId id="268" r:id="rId18"/>
    <p:sldId id="269" r:id="rId19"/>
    <p:sldId id="274" r:id="rId20"/>
    <p:sldId id="26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INFORMACJA            Z DZIAŁALNOŚCI WÓJTA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33365" y="4581128"/>
            <a:ext cx="3309803" cy="1100581"/>
          </a:xfrm>
        </p:spPr>
        <p:txBody>
          <a:bodyPr/>
          <a:lstStyle/>
          <a:p>
            <a:pPr algn="ctr"/>
            <a:r>
              <a:rPr lang="pl-PL" b="1" dirty="0" smtClean="0"/>
              <a:t>ZA OKRES </a:t>
            </a:r>
          </a:p>
          <a:p>
            <a:pPr algn="ctr"/>
            <a:r>
              <a:rPr lang="pl-PL" b="1" dirty="0" smtClean="0"/>
              <a:t>OD 25.03. DO 29.04.2013  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039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19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Podpisanie umowy na wykonanie ogrodzenia cmentarza komunalnego         w Chełmca na kwotę 30 tys. zł.   Zakończenie zadania do 31 maja br.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71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22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Zatrudniono osobę do Referatu Finansów po przeprowadzonym naborze.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329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22 kwietnia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Udział w posiedzeniu Rady Społecznej przy Gminnym Ośrodku Zdrowia w Piotrowicach. Porządek przewidywał zaopiniowanie sprawozdań z działalności finansowej GOZ w 2012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6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24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348880"/>
            <a:ext cx="7416940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pl-PL" b="1" dirty="0" smtClean="0"/>
              <a:t>Ogłoszenie przetargu na realizację inwestycji pn. „Przebudowa nawierzchni drogi wraz            </a:t>
            </a:r>
            <a:r>
              <a:rPr lang="pl-PL" b="1" dirty="0" smtClean="0"/>
              <a:t>                </a:t>
            </a:r>
            <a:r>
              <a:rPr lang="pl-PL" b="1" dirty="0" smtClean="0"/>
              <a:t>z odwodnieniem w miejscowości Chełmiec </a:t>
            </a:r>
            <a:r>
              <a:rPr lang="pl-PL" b="1" dirty="0" smtClean="0"/>
              <a:t>dz</a:t>
            </a:r>
            <a:r>
              <a:rPr lang="pl-PL" b="1" dirty="0" smtClean="0"/>
              <a:t>. nr 197/4. </a:t>
            </a:r>
            <a:endParaRPr lang="pl-PL" b="1" dirty="0" smtClean="0"/>
          </a:p>
          <a:p>
            <a:pPr marL="68580" indent="0">
              <a:buNone/>
            </a:pPr>
            <a:endParaRPr lang="pl-PL" b="1" dirty="0"/>
          </a:p>
          <a:p>
            <a:pPr marL="68580" indent="0" algn="just">
              <a:buNone/>
            </a:pPr>
            <a:r>
              <a:rPr lang="pl-PL" dirty="0" smtClean="0"/>
              <a:t>Uzgodnienia z dyr. Powiatowego Urzędu Pracy          w Jaworze w sprawie regulacji programu pn. „Bezrobotni dla ochrony przeciwpowodziowej          w 2013 r. W ich wyniku od 6 maja br. 4 bezrobotne osoby przez okres 6 m-</a:t>
            </a:r>
            <a:r>
              <a:rPr lang="pl-PL" dirty="0" err="1" smtClean="0"/>
              <a:t>cy</a:t>
            </a:r>
            <a:r>
              <a:rPr lang="pl-PL" dirty="0" smtClean="0"/>
              <a:t> będą świadczyć pracę            w ramach stażu.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1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26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b="1" dirty="0" smtClean="0"/>
              <a:t>Otwarcie ofert na realizację inwestycji pn. „Przebudowa świetlicy wiejskiej w Sichowie – etap I</a:t>
            </a:r>
            <a:r>
              <a:rPr lang="pl-PL" b="1" dirty="0" smtClean="0"/>
              <a:t>”</a:t>
            </a:r>
          </a:p>
          <a:p>
            <a:pPr marL="68580" indent="0">
              <a:buNone/>
            </a:pPr>
            <a:endParaRPr lang="pl-PL" b="1" dirty="0"/>
          </a:p>
          <a:p>
            <a:pPr marL="68580" indent="0">
              <a:buNone/>
            </a:pPr>
            <a:r>
              <a:rPr lang="pl-PL" dirty="0" smtClean="0"/>
              <a:t>Ogółem wpłynęło 8 ofert z cenami od 349 294,12 zł do 432 122,60 zł .</a:t>
            </a:r>
          </a:p>
          <a:p>
            <a:pPr marL="68580" indent="0">
              <a:buNone/>
            </a:pPr>
            <a:r>
              <a:rPr lang="pl-PL" dirty="0" smtClean="0"/>
              <a:t>Kosztorys inwestorski opiewał na kwotę     437 519 zł.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6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276872"/>
            <a:ext cx="7344816" cy="309634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Przygotowanie </a:t>
            </a:r>
            <a:r>
              <a:rPr lang="pl-PL" dirty="0"/>
              <a:t>przetargu na przebudowę drogi gminnej w </a:t>
            </a:r>
            <a:r>
              <a:rPr lang="pl-PL" dirty="0" smtClean="0"/>
              <a:t>Sichowie</a:t>
            </a:r>
            <a:r>
              <a:rPr lang="pl-PL" dirty="0" smtClean="0"/>
              <a:t>.</a:t>
            </a:r>
          </a:p>
          <a:p>
            <a:pPr marL="68580" indent="0">
              <a:buNone/>
            </a:pPr>
            <a:r>
              <a:rPr lang="pl-PL" dirty="0" smtClean="0"/>
              <a:t>    Otrzymaliśmy umowę z Wojewodą Dolnośląskim </a:t>
            </a:r>
          </a:p>
          <a:p>
            <a:pPr marL="68580" indent="0">
              <a:buNone/>
            </a:pPr>
            <a:r>
              <a:rPr lang="pl-PL" dirty="0"/>
              <a:t> </a:t>
            </a:r>
            <a:r>
              <a:rPr lang="pl-PL" dirty="0" smtClean="0"/>
              <a:t>   na dofinansowanie z budżetu państwa w wys. 150   </a:t>
            </a:r>
          </a:p>
          <a:p>
            <a:pPr marL="68580" indent="0">
              <a:buNone/>
            </a:pPr>
            <a:r>
              <a:rPr lang="pl-PL" dirty="0"/>
              <a:t> </a:t>
            </a:r>
            <a:r>
              <a:rPr lang="pl-PL" dirty="0" smtClean="0"/>
              <a:t>   tys. zł, co stanowi połowę wartości zadania.</a:t>
            </a:r>
            <a:endParaRPr lang="pl-PL" dirty="0"/>
          </a:p>
          <a:p>
            <a:r>
              <a:rPr lang="pl-PL" dirty="0" smtClean="0"/>
              <a:t>Zakończenie prac dokumentacyjnych na </a:t>
            </a:r>
            <a:r>
              <a:rPr lang="pl-PL" dirty="0"/>
              <a:t>budowę chodnika w </a:t>
            </a:r>
            <a:r>
              <a:rPr lang="pl-PL" dirty="0" smtClean="0"/>
              <a:t>Piotrowicach</a:t>
            </a:r>
            <a:r>
              <a:rPr lang="pl-PL" dirty="0" smtClean="0"/>
              <a:t>. </a:t>
            </a:r>
          </a:p>
          <a:p>
            <a:pPr marL="68580" indent="0">
              <a:buNone/>
            </a:pPr>
            <a:r>
              <a:rPr lang="pl-PL" dirty="0" smtClean="0"/>
              <a:t>    Otrzymaliśmy projekt porozumienia z Marszałkiem   </a:t>
            </a:r>
          </a:p>
          <a:p>
            <a:pPr marL="68580" indent="0">
              <a:buNone/>
            </a:pPr>
            <a:r>
              <a:rPr lang="pl-PL" dirty="0"/>
              <a:t> </a:t>
            </a:r>
            <a:r>
              <a:rPr lang="pl-PL" dirty="0" smtClean="0"/>
              <a:t>    </a:t>
            </a:r>
            <a:r>
              <a:rPr lang="pl-PL" dirty="0" smtClean="0"/>
              <a:t>Dolnośląskim na partycypację w kosztach </a:t>
            </a:r>
          </a:p>
          <a:p>
            <a:pPr marL="68580" indent="0">
              <a:buNone/>
            </a:pPr>
            <a:r>
              <a:rPr lang="pl-PL" dirty="0"/>
              <a:t> </a:t>
            </a:r>
            <a:r>
              <a:rPr lang="pl-PL" dirty="0" smtClean="0"/>
              <a:t>    </a:t>
            </a:r>
            <a:r>
              <a:rPr lang="pl-PL" dirty="0" smtClean="0"/>
              <a:t>w wys. 487 tys. zł.</a:t>
            </a: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pl-PL" b="1" dirty="0" smtClean="0"/>
              <a:t>26 </a:t>
            </a:r>
            <a:r>
              <a:rPr lang="pl-PL" b="1" dirty="0" smtClean="0"/>
              <a:t>kwietnia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0026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28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b="1" dirty="0" smtClean="0"/>
              <a:t>Zorganizowano 14 dyżurów pracowników Urzędu Gminy we wszystkich sołectwach gminy, podczas których mieszkańcy mieli możliwość wypełnienia i złożenia deklaracji śmieciowej.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125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0"/>
            <a:ext cx="7200800" cy="4824536"/>
          </a:xfrm>
        </p:spPr>
        <p:txBody>
          <a:bodyPr>
            <a:normAutofit/>
          </a:bodyPr>
          <a:lstStyle/>
          <a:p>
            <a:r>
              <a:rPr lang="pl-PL" dirty="0" smtClean="0"/>
              <a:t>Pozyskano mapy </a:t>
            </a:r>
            <a:r>
              <a:rPr lang="pl-PL" dirty="0"/>
              <a:t>i </a:t>
            </a:r>
            <a:r>
              <a:rPr lang="pl-PL" dirty="0" smtClean="0"/>
              <a:t>przeprowadzono rozeznanie cenowe </a:t>
            </a:r>
            <a:r>
              <a:rPr lang="pl-PL" dirty="0"/>
              <a:t>na wykonanie </a:t>
            </a:r>
            <a:r>
              <a:rPr lang="pl-PL" dirty="0" smtClean="0"/>
              <a:t>projektu </a:t>
            </a:r>
            <a:r>
              <a:rPr lang="pl-PL" dirty="0"/>
              <a:t>przebudowy drogi </a:t>
            </a:r>
            <a:r>
              <a:rPr lang="pl-PL" dirty="0" smtClean="0"/>
              <a:t>gminnej </a:t>
            </a:r>
            <a:r>
              <a:rPr lang="pl-PL" dirty="0" smtClean="0"/>
              <a:t>w Muchowie.</a:t>
            </a: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052736"/>
            <a:ext cx="7272808" cy="504056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Przeprowadzenie </a:t>
            </a:r>
            <a:r>
              <a:rPr lang="pl-PL" dirty="0"/>
              <a:t>rozeznania cenowego na wymianę pomp w przepompowni ścieków </a:t>
            </a:r>
            <a:r>
              <a:rPr lang="pl-PL" dirty="0" smtClean="0"/>
              <a:t>  w Męcince</a:t>
            </a:r>
            <a:r>
              <a:rPr lang="pl-PL" dirty="0" smtClean="0"/>
              <a:t>. Pomimo wizyt wielu potencjalnych oferentów żaden, ki co nie złożył oferty.  </a:t>
            </a:r>
            <a:endParaRPr lang="pl-PL" dirty="0"/>
          </a:p>
          <a:p>
            <a:r>
              <a:rPr lang="pl-PL" dirty="0" smtClean="0"/>
              <a:t>Przeprowadzenie </a:t>
            </a:r>
            <a:r>
              <a:rPr lang="pl-PL" dirty="0"/>
              <a:t>rozeznania cenowego na wykonanie parkingu z kostki </a:t>
            </a:r>
            <a:r>
              <a:rPr lang="pl-PL" dirty="0" err="1" smtClean="0"/>
              <a:t>polbruk</a:t>
            </a:r>
            <a:r>
              <a:rPr lang="pl-PL" dirty="0" smtClean="0"/>
              <a:t> </a:t>
            </a:r>
            <a:r>
              <a:rPr lang="pl-PL" dirty="0"/>
              <a:t>przy Szkole Podstawowej w </a:t>
            </a:r>
            <a:r>
              <a:rPr lang="pl-PL" dirty="0" smtClean="0"/>
              <a:t>Piotrowicach</a:t>
            </a:r>
            <a:r>
              <a:rPr lang="pl-PL" dirty="0" smtClean="0"/>
              <a:t>. Ofert póki co brak.</a:t>
            </a:r>
            <a:endParaRPr lang="pl-PL" dirty="0"/>
          </a:p>
          <a:p>
            <a:r>
              <a:rPr lang="pl-PL" dirty="0" smtClean="0"/>
              <a:t>Przeprowadzenie </a:t>
            </a:r>
            <a:r>
              <a:rPr lang="pl-PL" dirty="0"/>
              <a:t>rozeznania cenowego na wykonanie remontu dachów na świetlicy </a:t>
            </a:r>
            <a:r>
              <a:rPr lang="pl-PL" dirty="0"/>
              <a:t> </a:t>
            </a:r>
            <a:r>
              <a:rPr lang="pl-PL" dirty="0" smtClean="0"/>
              <a:t>                       </a:t>
            </a:r>
            <a:r>
              <a:rPr lang="pl-PL" dirty="0" smtClean="0"/>
              <a:t>w </a:t>
            </a:r>
            <a:r>
              <a:rPr lang="pl-PL" dirty="0"/>
              <a:t>Sichówku i </a:t>
            </a:r>
            <a:r>
              <a:rPr lang="pl-PL" dirty="0" smtClean="0"/>
              <a:t>Chełmcu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przypadku Chełmca uzupełniliśmy na wezwanie Marszałka Dolnośląskiego  - wniosek i czekamy na rozstrzygnięcie. Wartość zadania i wniosku to kwota 60 tys. zł z czego połowa ma pochodzić z budżetu gminy.</a:t>
            </a:r>
          </a:p>
          <a:p>
            <a:r>
              <a:rPr lang="pl-PL" dirty="0" smtClean="0"/>
              <a:t>W przypadku Sichówka po wyborze </a:t>
            </a:r>
            <a:r>
              <a:rPr lang="pl-PL" dirty="0" smtClean="0"/>
              <a:t>o</a:t>
            </a:r>
            <a:r>
              <a:rPr lang="pl-PL" dirty="0" smtClean="0"/>
              <a:t>ferenta, rozpoczęcie prac planowane jest na II dekadę maja. </a:t>
            </a:r>
            <a:endParaRPr lang="pl-PL" dirty="0"/>
          </a:p>
          <a:p>
            <a:r>
              <a:rPr lang="pl-PL" dirty="0" smtClean="0"/>
              <a:t>Przygotowanie </a:t>
            </a:r>
            <a:r>
              <a:rPr lang="pl-PL" dirty="0"/>
              <a:t>projektu i przeprowadzenie rozeznania cenowego na wykonanie schodów do Urzędu Gminy w </a:t>
            </a:r>
            <a:r>
              <a:rPr lang="pl-PL" dirty="0" smtClean="0"/>
              <a:t>Męcince.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65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29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/>
          <a:lstStyle/>
          <a:p>
            <a:pPr marL="68580" indent="0">
              <a:buNone/>
            </a:pPr>
            <a:r>
              <a:rPr lang="pl-PL" b="1" dirty="0" smtClean="0"/>
              <a:t>Podpisanie umowy na remont dachu świetlicy wiejskiej w Chroślicach za kwotę 10 tys. zł . Termin zakończenia do 31 maja br.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12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27 marca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pl-PL" sz="8000" b="1" dirty="0" smtClean="0"/>
              <a:t>Udział w spotkaniu na temat subwencji środowiskowej dla gmin w Warszawie.</a:t>
            </a:r>
          </a:p>
          <a:p>
            <a:pPr marL="68580" indent="0">
              <a:buNone/>
            </a:pPr>
            <a:endParaRPr lang="pl-PL" sz="5100" b="1" dirty="0" smtClean="0"/>
          </a:p>
          <a:p>
            <a:pPr marL="68580" indent="0">
              <a:buNone/>
            </a:pPr>
            <a:endParaRPr lang="pl-PL" dirty="0"/>
          </a:p>
          <a:p>
            <a:r>
              <a:rPr lang="pl-PL" sz="4400" dirty="0" smtClean="0"/>
              <a:t>W </a:t>
            </a:r>
            <a:r>
              <a:rPr lang="pl-PL" sz="4400" dirty="0"/>
              <a:t>Sali Kolumnowej Sejmu odbyło się spotkanie z przedstawicielami gmin, które mają zostać objęte dofinansowaniem z budżetu państwa w związku z projektem ustawy o dochodach jednostek samorządu terytorialnego. Projekt dotyczy wsparcia finansowego gmin o ograniczonych możliwościach rozwoju, które ze względu na położenie na obszarach o szczególnych walorach przyrodniczych prawnie chronionych nie funkcjonują normalnie z powodu nałożonego na nie – przepisami różnych ustaw – środowiskowego reżimu ochronnego ( ich tereny pokryte są obszarami chronionymi w ponad 50 % powierzchni, w przypadku Gminy Męcinka to park krajobrazowy „Chełmy” oraz Natura 2000).</a:t>
            </a:r>
          </a:p>
          <a:p>
            <a:endParaRPr lang="pl-PL" sz="4400" dirty="0" smtClean="0"/>
          </a:p>
          <a:p>
            <a:r>
              <a:rPr lang="pl-PL" sz="4400" dirty="0" smtClean="0"/>
              <a:t>W </a:t>
            </a:r>
            <a:r>
              <a:rPr lang="pl-PL" sz="4400" dirty="0"/>
              <a:t>ustawie o dochodach jednostek samorządu terytorialnego proponuje się subwencję środowiskową. W przypadku Gminy Męcinka powierzchnia wybranych form ochrony przyrody wynosi 8.013 ha ( osiem tysięcy hektarów). Proponowana kwota wsparcia w ramach programu Natura 2000 wynosi 80 zł za hektar, co daje kwotę 640 000 zł</a:t>
            </a:r>
            <a:r>
              <a:rPr lang="pl-PL" sz="4400" dirty="0" smtClean="0"/>
              <a:t>.</a:t>
            </a:r>
          </a:p>
          <a:p>
            <a:pPr marL="68580" indent="0">
              <a:buNone/>
            </a:pPr>
            <a:endParaRPr lang="pl-PL" sz="4400" dirty="0"/>
          </a:p>
          <a:p>
            <a:r>
              <a:rPr lang="pl-PL" sz="4400" dirty="0"/>
              <a:t>Burmistrzowie i wójtowie uzasadniali i argumentowali potrzebę wsparcia finansowego subwencją środowiskową</a:t>
            </a:r>
            <a:r>
              <a:rPr lang="pl-PL" sz="4400" dirty="0" smtClean="0"/>
              <a:t>.</a:t>
            </a:r>
          </a:p>
          <a:p>
            <a:pPr marL="68580" indent="0">
              <a:buNone/>
            </a:pPr>
            <a:endParaRPr lang="pl-PL" sz="4400" dirty="0"/>
          </a:p>
          <a:p>
            <a:r>
              <a:rPr lang="pl-PL" sz="4400" dirty="0"/>
              <a:t>Na pytanie Urszuli Pasławskiej podsekretarza stanu w Ministerstwie Skarbu o konkretne utracone korzyści finansowe do budżetu gminy z tytułu ograniczeń inwestycyjnych przykład podał wójt Gminy Męcinka Zbigniew </a:t>
            </a:r>
            <a:r>
              <a:rPr lang="pl-PL" sz="4400" dirty="0" err="1"/>
              <a:t>Przychodzeń</a:t>
            </a:r>
            <a:r>
              <a:rPr lang="pl-PL" sz="4400" dirty="0"/>
              <a:t>, wskazując brak zgody na uruchomienie kopali bazaltu w Sichowie. Złoże bazaltowe leży na terenie chronionym. Wpływy do budżetu szacowane były na kwotę ok. 300 000 zł rocznie.</a:t>
            </a: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1026" name="Picture 2" descr="\\Rp-arleta\wiadomości\SDC11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5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pl-PL" dirty="0" smtClean="0"/>
              <a:t>Dziękuję za uwagę</a:t>
            </a:r>
          </a:p>
          <a:p>
            <a:pPr marL="68580" indent="0" algn="ctr">
              <a:buNone/>
            </a:pPr>
            <a:endParaRPr lang="pl-PL" dirty="0" smtClean="0"/>
          </a:p>
          <a:p>
            <a:pPr marL="68580" indent="0" algn="ctr">
              <a:buNone/>
            </a:pPr>
            <a:r>
              <a:rPr lang="pl-PL" dirty="0" smtClean="0"/>
              <a:t>Andrzej Czech</a:t>
            </a:r>
          </a:p>
          <a:p>
            <a:pPr marL="68580" indent="0" algn="ctr">
              <a:buNone/>
            </a:pPr>
            <a:r>
              <a:rPr lang="pl-PL" dirty="0" smtClean="0"/>
              <a:t>Zastępca Wójta Gminy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9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29 marca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/>
          <a:lstStyle/>
          <a:p>
            <a:pPr marL="68580" indent="0">
              <a:buNone/>
            </a:pPr>
            <a:r>
              <a:rPr lang="pl-PL" b="1" dirty="0" smtClean="0"/>
              <a:t>Ogłoszenie przetargu na odbiór odpadów komunalnych z nieruchomości zamieszkałych</a:t>
            </a:r>
          </a:p>
          <a:p>
            <a:pPr marL="68580" indent="0">
              <a:buNone/>
            </a:pPr>
            <a:endParaRPr lang="pl-PL" b="1" dirty="0"/>
          </a:p>
          <a:p>
            <a:pPr marL="68580" indent="0">
              <a:buNone/>
            </a:pPr>
            <a:r>
              <a:rPr lang="pl-PL" dirty="0" smtClean="0"/>
              <a:t>22 kwietnia 2013 r. przetarg unieważniono.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6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29 marca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b="1" dirty="0" smtClean="0"/>
              <a:t>Podpisanie umowy ze Spółdzielnią Usługową Piast w Legnicy na monitoring         i ochronę:</a:t>
            </a:r>
          </a:p>
          <a:p>
            <a:pPr marL="68580" indent="0">
              <a:buNone/>
            </a:pPr>
            <a:endParaRPr lang="pl-PL" b="1" dirty="0" smtClean="0"/>
          </a:p>
          <a:p>
            <a:pPr>
              <a:buFontTx/>
              <a:buChar char="-"/>
            </a:pPr>
            <a:r>
              <a:rPr lang="pl-PL" sz="1800" dirty="0" smtClean="0"/>
              <a:t>Urzędu Gminy Męcinka,</a:t>
            </a:r>
          </a:p>
          <a:p>
            <a:pPr>
              <a:buFontTx/>
              <a:buChar char="-"/>
            </a:pPr>
            <a:r>
              <a:rPr lang="pl-PL" sz="1800" dirty="0" smtClean="0"/>
              <a:t>sali </a:t>
            </a:r>
            <a:r>
              <a:rPr lang="pl-PL" sz="1800" dirty="0" err="1" smtClean="0"/>
              <a:t>edukacyjno</a:t>
            </a:r>
            <a:r>
              <a:rPr lang="pl-PL" sz="1800" dirty="0" smtClean="0"/>
              <a:t> – kulturalnej w budynku nr 85 w Męcince,</a:t>
            </a:r>
          </a:p>
          <a:p>
            <a:pPr>
              <a:buFontTx/>
              <a:buChar char="-"/>
            </a:pPr>
            <a:r>
              <a:rPr lang="pl-PL" sz="1800" dirty="0"/>
              <a:t>p</a:t>
            </a:r>
            <a:r>
              <a:rPr lang="pl-PL" sz="1800" dirty="0" smtClean="0"/>
              <a:t>rzepompowni wody w Słupie. Umowę zawarto na okres od 2 kwietnia 2013 r. do 30 marca 2014 r.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6321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15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Wystosowano do 3 wykonawców o złożenie ofert w sprawie opracowania nowych granic aglomeracji jaworskiej i złotoryjskiej. Jest to niezbędny warunek do złożenia wniosku do Narodowego Funduszu Ochrony Środowiska i Gospodarki Wodnej w sprawie dofinansowania budowy przydomowych biologicznych oczyszczalni ścieków.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829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16 – 17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b="1" dirty="0" smtClean="0"/>
              <a:t>Udział w zebraniach rodziców Zespołu Szkół im. Mikołaja Kopernika, które odbyły się           w gminnym obiekcie </a:t>
            </a:r>
            <a:r>
              <a:rPr lang="pl-PL" b="1" dirty="0" err="1" smtClean="0"/>
              <a:t>kulturalno</a:t>
            </a:r>
            <a:r>
              <a:rPr lang="pl-PL" b="1" dirty="0" smtClean="0"/>
              <a:t> – edukacyjnym w Męcince.</a:t>
            </a:r>
            <a:endParaRPr lang="pl-PL" b="1" dirty="0"/>
          </a:p>
        </p:txBody>
      </p:sp>
      <p:pic>
        <p:nvPicPr>
          <p:cNvPr id="2050" name="Picture 2" descr="\\Ug-mecinka\zdjecia\na stronke kwiecień 2013\miniaturka_wywiadowka_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7505"/>
            <a:ext cx="3810000" cy="2405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Ug-mecinka\zdjecia\na stronke kwiecień 2013\wywiadowka_z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496140" cy="24135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17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05767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pl-PL" b="1" dirty="0" smtClean="0"/>
              <a:t>Dokonano </a:t>
            </a:r>
            <a:r>
              <a:rPr lang="pl-PL" b="1" dirty="0" err="1" smtClean="0"/>
              <a:t>nasadzeń</a:t>
            </a:r>
            <a:r>
              <a:rPr lang="pl-PL" b="1" dirty="0" smtClean="0"/>
              <a:t> 70 lip wzdłuż drogi gminnej Piotrowice – Myślibórz. </a:t>
            </a:r>
          </a:p>
          <a:p>
            <a:pPr marL="68580" indent="0">
              <a:buNone/>
            </a:pPr>
            <a:endParaRPr lang="pl-PL" b="1" dirty="0"/>
          </a:p>
          <a:p>
            <a:pPr marL="68580" indent="0">
              <a:buNone/>
            </a:pPr>
            <a:r>
              <a:rPr lang="pl-PL" sz="1600" dirty="0" smtClean="0"/>
              <a:t>Gmina Męcinka od czerwca 2012 r. współpracuje z Fundacją Ekologiczną „Zielona Akcja” z Legnicy i uczestniczy w projekcie „Drogi dla Natury – kampania na rzecz </a:t>
            </a:r>
            <a:r>
              <a:rPr lang="pl-PL" sz="1600" dirty="0" err="1" smtClean="0"/>
              <a:t>zadrzewień</a:t>
            </a:r>
            <a:r>
              <a:rPr lang="pl-PL" sz="1600" dirty="0" smtClean="0"/>
              <a:t>”.</a:t>
            </a:r>
          </a:p>
          <a:p>
            <a:pPr marL="68580" indent="0">
              <a:buNone/>
            </a:pPr>
            <a:r>
              <a:rPr lang="pl-PL" sz="1600" dirty="0" smtClean="0"/>
              <a:t>Ponadto w ramach przedsięwzięcia :</a:t>
            </a:r>
          </a:p>
          <a:p>
            <a:pPr>
              <a:buFontTx/>
              <a:buChar char="-"/>
            </a:pPr>
            <a:r>
              <a:rPr lang="pl-PL" sz="1600" dirty="0"/>
              <a:t>p</a:t>
            </a:r>
            <a:r>
              <a:rPr lang="pl-PL" sz="1600" dirty="0" smtClean="0"/>
              <a:t>osadzono </a:t>
            </a:r>
            <a:r>
              <a:rPr lang="pl-PL" sz="1600" dirty="0" smtClean="0"/>
              <a:t>50 </a:t>
            </a:r>
            <a:r>
              <a:rPr lang="pl-PL" sz="1600" dirty="0" smtClean="0"/>
              <a:t>grusz wzdłuż szlaku turystycznego na górę Górzec, </a:t>
            </a:r>
          </a:p>
          <a:p>
            <a:pPr>
              <a:buFontTx/>
              <a:buChar char="-"/>
            </a:pPr>
            <a:r>
              <a:rPr lang="pl-PL" sz="1600" dirty="0"/>
              <a:t>p</a:t>
            </a:r>
            <a:r>
              <a:rPr lang="pl-PL" sz="1600" dirty="0" smtClean="0"/>
              <a:t>osadzono 230 lip wzdłuż drogi Męcinka – Chełmiec,</a:t>
            </a:r>
          </a:p>
          <a:p>
            <a:pPr>
              <a:buFontTx/>
              <a:buChar char="-"/>
            </a:pPr>
            <a:r>
              <a:rPr lang="pl-PL" sz="1600" dirty="0" smtClean="0"/>
              <a:t>Fundacja sporządziła inwentaryzację alei i </a:t>
            </a:r>
            <a:r>
              <a:rPr lang="pl-PL" sz="1600" dirty="0" err="1" smtClean="0"/>
              <a:t>zadrzewień</a:t>
            </a:r>
            <a:r>
              <a:rPr lang="pl-PL" sz="1600" dirty="0" smtClean="0"/>
              <a:t> na terenie gminy Męcinka,</a:t>
            </a:r>
          </a:p>
          <a:p>
            <a:pPr>
              <a:buFontTx/>
              <a:buChar char="-"/>
            </a:pPr>
            <a:r>
              <a:rPr lang="pl-PL" sz="1600" dirty="0"/>
              <a:t>p</a:t>
            </a:r>
            <a:r>
              <a:rPr lang="pl-PL" sz="1600" dirty="0" smtClean="0"/>
              <a:t>rzeprowadzono w Urzędzie Gminy Męcinka dwudniowe szkolenie z zakresu pielęgnacji drzew dla sołtysów, liderów lokalnych i pracowników Urzędu Gminy,</a:t>
            </a:r>
          </a:p>
          <a:p>
            <a:pPr>
              <a:buFontTx/>
              <a:buChar char="-"/>
            </a:pPr>
            <a:r>
              <a:rPr lang="pl-PL" sz="1600" dirty="0"/>
              <a:t>p</a:t>
            </a:r>
            <a:r>
              <a:rPr lang="pl-PL" sz="1600" dirty="0" smtClean="0"/>
              <a:t>rzygotowano 30 jabłonek celem uzupełnienia </a:t>
            </a:r>
            <a:r>
              <a:rPr lang="pl-PL" sz="1600" dirty="0" err="1" smtClean="0"/>
              <a:t>nasadzeń</a:t>
            </a:r>
            <a:r>
              <a:rPr lang="pl-PL" sz="1600" dirty="0" smtClean="0"/>
              <a:t> w kierunku góry Górzec.</a:t>
            </a:r>
          </a:p>
          <a:p>
            <a:pPr>
              <a:buFontTx/>
              <a:buChar char="-"/>
            </a:pPr>
            <a:endParaRPr lang="pl-PL" sz="1600" dirty="0"/>
          </a:p>
          <a:p>
            <a:pPr marL="68580" indent="0" algn="ctr">
              <a:buNone/>
            </a:pPr>
            <a:r>
              <a:rPr lang="pl-PL" sz="1600" dirty="0" smtClean="0"/>
              <a:t>Udział Gminy w projekcie nie przewiduje partycypacji finansowej.</a:t>
            </a:r>
            <a:endParaRPr lang="pl-PL" sz="1600" dirty="0"/>
          </a:p>
        </p:txBody>
      </p:sp>
      <p:pic>
        <p:nvPicPr>
          <p:cNvPr id="1026" name="Picture 2" descr="\\Ug-mecinka\zdjecia\Nasadzenia_drzew_2013\Nasadzenia_drzew_2013\M¦Öcink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46" y="125151"/>
            <a:ext cx="268870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51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\\Ug-mecinka\zdjecia\Nasadzenia_drzew_2013\Nasadzenia_drzew_2013\M¦Öcink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09"/>
            <a:ext cx="8712968" cy="65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18 kwietnia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pl-PL" dirty="0" smtClean="0"/>
              <a:t>Udział w spotkaniu lidera i partnerów projektu „Bardzo ważna sprawa” w siedzibie Fundacji Edukacji Przedszkolnej we Wrocławiu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Na spotkaniu podsumowano dotychczasowe działania w projekcie, zweryfikowano zasady rozliczeń wkładów własnych oraz omówiono bieżące problemy w punktach przedszkolnych. </a:t>
            </a:r>
          </a:p>
          <a:p>
            <a:pPr marL="68580" indent="0">
              <a:buNone/>
            </a:pPr>
            <a:r>
              <a:rPr lang="pl-PL" dirty="0" smtClean="0"/>
              <a:t>Obecnie w punkcie przedszkolnym w Piotrowicach trwa nabór dzieci na nowy rok szkolny 2013 / 2014</a:t>
            </a:r>
            <a:r>
              <a:rPr lang="pl-PL" dirty="0" smtClean="0"/>
              <a:t>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Podpisanie umowy na remont przewodów kominowych w świetlicy wiejskiej w Piotrowicach. Zadanie zostało wykonane do 24 kwietnia br.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Gmina partycypowała w kosztach w ¼.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42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</TotalTime>
  <Words>1029</Words>
  <Application>Microsoft Office PowerPoint</Application>
  <PresentationFormat>Pokaz na ekranie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Austin</vt:lpstr>
      <vt:lpstr>INFORMACJA            Z DZIAŁALNOŚCI WÓJTA </vt:lpstr>
      <vt:lpstr>27 marca</vt:lpstr>
      <vt:lpstr>29 marca</vt:lpstr>
      <vt:lpstr>29 marca</vt:lpstr>
      <vt:lpstr>15 kwietnia</vt:lpstr>
      <vt:lpstr>16 – 17 kwietnia</vt:lpstr>
      <vt:lpstr>17 kwietnia</vt:lpstr>
      <vt:lpstr>Prezentacja programu PowerPoint</vt:lpstr>
      <vt:lpstr>18 kwietnia</vt:lpstr>
      <vt:lpstr>19 kwietnia</vt:lpstr>
      <vt:lpstr>22 kwietnia</vt:lpstr>
      <vt:lpstr>22 kwietnia </vt:lpstr>
      <vt:lpstr>24 kwietnia</vt:lpstr>
      <vt:lpstr>26 kwietnia</vt:lpstr>
      <vt:lpstr>26 kwietnia</vt:lpstr>
      <vt:lpstr>28 kwietnia</vt:lpstr>
      <vt:lpstr>Prezentacja programu PowerPoint</vt:lpstr>
      <vt:lpstr>Prezentacja programu PowerPoint</vt:lpstr>
      <vt:lpstr>29 kwietnia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           Z DZIAŁALNOŚCI WÓJTA </dc:title>
  <cp:lastModifiedBy>Arleta Gregulska - Oksińska</cp:lastModifiedBy>
  <cp:revision>38</cp:revision>
  <dcterms:modified xsi:type="dcterms:W3CDTF">2013-04-29T11:25:28Z</dcterms:modified>
</cp:coreProperties>
</file>