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52"/>
  </p:handoutMasterIdLst>
  <p:sldIdLst>
    <p:sldId id="256" r:id="rId2"/>
    <p:sldId id="267" r:id="rId3"/>
    <p:sldId id="268" r:id="rId4"/>
    <p:sldId id="264" r:id="rId5"/>
    <p:sldId id="265" r:id="rId6"/>
    <p:sldId id="266" r:id="rId7"/>
    <p:sldId id="272" r:id="rId8"/>
    <p:sldId id="287" r:id="rId9"/>
    <p:sldId id="288" r:id="rId10"/>
    <p:sldId id="286" r:id="rId11"/>
    <p:sldId id="263" r:id="rId12"/>
    <p:sldId id="262" r:id="rId13"/>
    <p:sldId id="257" r:id="rId14"/>
    <p:sldId id="258" r:id="rId15"/>
    <p:sldId id="269" r:id="rId16"/>
    <p:sldId id="270" r:id="rId17"/>
    <p:sldId id="271" r:id="rId18"/>
    <p:sldId id="273" r:id="rId19"/>
    <p:sldId id="285" r:id="rId20"/>
    <p:sldId id="289" r:id="rId21"/>
    <p:sldId id="274" r:id="rId22"/>
    <p:sldId id="275" r:id="rId23"/>
    <p:sldId id="284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290" r:id="rId45"/>
    <p:sldId id="291" r:id="rId46"/>
    <p:sldId id="260" r:id="rId47"/>
    <p:sldId id="292" r:id="rId48"/>
    <p:sldId id="293" r:id="rId49"/>
    <p:sldId id="314" r:id="rId50"/>
    <p:sldId id="261" r:id="rId51"/>
  </p:sldIdLst>
  <p:sldSz cx="9144000" cy="6858000" type="screen4x3"/>
  <p:notesSz cx="6718300" cy="98552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1263" cy="492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05482" y="0"/>
            <a:ext cx="2911263" cy="492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F839E4-C8CD-45F1-AF13-21E59097A86B}" type="datetimeFigureOut">
              <a:rPr lang="pl-PL" smtClean="0"/>
              <a:t>2013-02-01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360730"/>
            <a:ext cx="2911263" cy="492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05482" y="9360730"/>
            <a:ext cx="2911263" cy="492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F706D-B4A3-4CAF-A247-5DABBB66F9A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8256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2013-02-01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2013-02-01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2013-02-01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2013-02-01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2013-02-01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2013-02-01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2013-02-01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2013-02-01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2013-02-01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2013-02-01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2013-02-01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FD17FA3B-C404-4317-B0BC-953931111309}" type="datetimeFigureOut">
              <a:rPr lang="pl-PL" smtClean="0"/>
              <a:t>2013-02-01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INFORMACJA Z DZIAŁALNOŚCI WÓJTA GMINY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03648" y="4221088"/>
            <a:ext cx="6400800" cy="1752600"/>
          </a:xfrm>
        </p:spPr>
        <p:txBody>
          <a:bodyPr/>
          <a:lstStyle/>
          <a:p>
            <a:r>
              <a:rPr lang="pl-PL" dirty="0" smtClean="0">
                <a:solidFill>
                  <a:schemeClr val="tx1"/>
                </a:solidFill>
              </a:rPr>
              <a:t>ZA OKRES OD 1 DO 31.01.2013 r.</a:t>
            </a:r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5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91769" y="1887948"/>
            <a:ext cx="3848183" cy="4565387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Uzgodnienie zaproponowanej lokalizacji przyłącza napowietrznego SN w miejscowości Stanisławów dot. zasilania projektowanej inwestycji ośrodka rekreacyjnego w Stanisławowie.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b="1" dirty="0" smtClean="0"/>
              <a:t>17 stycznia</a:t>
            </a:r>
            <a:endParaRPr lang="pl-PL" b="1" dirty="0"/>
          </a:p>
        </p:txBody>
      </p:sp>
      <p:pic>
        <p:nvPicPr>
          <p:cNvPr id="1026" name="Picture 2" descr="C:\Documents and Settings\arleta\Pulpit\fotki do aktualności na www\Domsz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348880"/>
            <a:ext cx="4904209" cy="425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12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dirty="0"/>
              <a:t>Ogłoszenie </a:t>
            </a:r>
            <a:r>
              <a:rPr lang="pl-PL" dirty="0" smtClean="0"/>
              <a:t>I </a:t>
            </a:r>
            <a:r>
              <a:rPr lang="pl-PL" dirty="0"/>
              <a:t>naboru na wolne stanowisko urzędnicze ds. infrastruktury i środowiska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b="1" dirty="0" smtClean="0"/>
              <a:t>4 stycznia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936010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b="1" dirty="0" smtClean="0"/>
              <a:t>21 stycznia</a:t>
            </a:r>
            <a:endParaRPr lang="pl-PL" b="1" dirty="0"/>
          </a:p>
        </p:txBody>
      </p:sp>
      <p:pic>
        <p:nvPicPr>
          <p:cNvPr id="3074" name="Picture 2" descr="C:\Documents and Settings\arleta\Moje dokumenty\Moje obrazy\wyniki nabor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8712968" cy="397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724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5752" y="2060848"/>
            <a:ext cx="3600400" cy="10801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000" b="1" dirty="0" smtClean="0"/>
              <a:t>Ogłoszenie II naboru na wolne stanowisko urzędnicze ds. infrastruktury i środowiska</a:t>
            </a:r>
            <a:endParaRPr lang="pl-PL" sz="2000" b="1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b="1" dirty="0" smtClean="0"/>
              <a:t>23 stycznia</a:t>
            </a:r>
            <a:endParaRPr lang="pl-PL" b="1" dirty="0"/>
          </a:p>
        </p:txBody>
      </p:sp>
      <p:pic>
        <p:nvPicPr>
          <p:cNvPr id="1026" name="Picture 2" descr="C:\Documents and Settings\arleta\Moje dokumenty\Moje obrazy\nabó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07436"/>
            <a:ext cx="5091286" cy="670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14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rleta\Moje dokumenty\Moje obrazy\nabór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12980"/>
            <a:ext cx="5544616" cy="628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270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700808"/>
            <a:ext cx="8424936" cy="3450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000" dirty="0" smtClean="0"/>
              <a:t>Udział w uroczystościach z okazji Dnia Babci               i Dziadka zorganizowanych przez Szkołę Podstawową im. Piastów Śląskich w Piotrowicach.</a:t>
            </a:r>
            <a:endParaRPr lang="pl-PL" sz="300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b="1" dirty="0" smtClean="0"/>
              <a:t>21 stycznia</a:t>
            </a:r>
            <a:endParaRPr lang="pl-PL" b="1" dirty="0"/>
          </a:p>
        </p:txBody>
      </p:sp>
      <p:pic>
        <p:nvPicPr>
          <p:cNvPr id="9219" name="Picture 3" descr="\\Ug-mecinka\zdjecia\na www\zdjęcia\zalaczniki\dzień babci w piotrowicach\miniaru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252058"/>
            <a:ext cx="4890224" cy="327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526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548680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500" dirty="0" smtClean="0"/>
              <a:t>Wręczenie nagród w konkursie pt. „Dziedzictwo kulturowe Krainy Wygasłych Wulkanów”, którego celem było promowanie terenów kulturowo – rekreacyjnych Gminy Męcinka i Pogórza Kaczawskiego.</a:t>
            </a:r>
            <a:endParaRPr lang="pl-PL" sz="2500" dirty="0"/>
          </a:p>
        </p:txBody>
      </p:sp>
      <p:pic>
        <p:nvPicPr>
          <p:cNvPr id="10242" name="Picture 2" descr="\\Ug-mecinka\zdjecia\na www\zdjęcia\zalaczniki\dzień babci w piotrowicach\DSC_04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564904"/>
            <a:ext cx="5700482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794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Ug-mecinka\zdjecia\na www\zdjęcia\zalaczniki\dzień babci w piotrowicach\DSC_04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5180657" cy="346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\\Ug-mecinka\zdjecia\na www\zdjęcia\zalaczniki\dzień babci w piotrowicach\DSC_05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924944"/>
            <a:ext cx="5540697" cy="370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714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Udział w posiedzeniu komisji wspólnych Rady Gminy Męcinka oraz spotkaniu sołtysów i radnych dot. uwag i spostrzeżeń po wizji lokalnej na RIPOK-u w Lubawce.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b="1" dirty="0" smtClean="0"/>
              <a:t>22 stycznia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2955640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Spotkanie z potencjalnym inwestorem dot. budowy odnawialnych źródeł energii na terenie Gminy Męcinka.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b="1" dirty="0" smtClean="0"/>
              <a:t>22 stycznia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427837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11560" y="2132856"/>
            <a:ext cx="7408333" cy="3450696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Zorganizowanie wyjazdu studyjnego do Regionalnej Instalacji Przetwarzania Odpadów Komunalnych w Lubawce.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b="1" dirty="0" smtClean="0"/>
              <a:t>Styczeń</a:t>
            </a:r>
            <a:endParaRPr lang="pl-PL" b="1" dirty="0"/>
          </a:p>
        </p:txBody>
      </p:sp>
      <p:pic>
        <p:nvPicPr>
          <p:cNvPr id="7170" name="Picture 2" descr="\\Ug-mecinka\zdjecia\styczeń II 2013\sanikom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356992"/>
            <a:ext cx="3588692" cy="317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9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Zamówienie aplikacji dotyczącej gospodarki </a:t>
            </a:r>
            <a:r>
              <a:rPr lang="pl-PL" dirty="0" err="1" smtClean="0"/>
              <a:t>wodno</a:t>
            </a:r>
            <a:r>
              <a:rPr lang="pl-PL" dirty="0" smtClean="0"/>
              <a:t> – ściekowej i programu do obsługi gospodarki odpadami. 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b="1" dirty="0" smtClean="0"/>
              <a:t>22 stycznia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15108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Podpisanie aktu notarialnego dotyczącego sprzedaży nieruchomości w Muchowie nr 21 za kwotę 40 000 zł.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b="1" dirty="0" smtClean="0"/>
              <a:t>23 stycznia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354913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Udział w Radzie Pedagogicznej w Piotrowicach oraz omówienie nowego systemu gospodarowania odpadami w Gminie Męcinka.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b="1" dirty="0" smtClean="0"/>
              <a:t>23 stycznia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7471902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Przekazanie informacji wójta dotyczącej złożenia wniosku na zwrot podatku akcyzowego za olej </a:t>
            </a:r>
            <a:r>
              <a:rPr lang="pl-PL" dirty="0" smtClean="0"/>
              <a:t>napędowy.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b="1" dirty="0" smtClean="0"/>
              <a:t>25 stycznia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798980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2133600"/>
            <a:ext cx="7772400" cy="1470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l-PL" sz="4000" b="1" smtClean="0"/>
              <a:t>NOWY SYSTEM GOSPODAROWANIA ODPADAMI KOMUNALNYMI</a:t>
            </a:r>
          </a:p>
        </p:txBody>
      </p:sp>
    </p:spTree>
    <p:extLst>
      <p:ext uri="{BB962C8B-B14F-4D97-AF65-F5344CB8AC3E}">
        <p14:creationId xmlns:p14="http://schemas.microsoft.com/office/powerpoint/2010/main" val="30918475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ymbol zastępczy zawartości 2"/>
          <p:cNvSpPr>
            <a:spLocks noGrp="1"/>
          </p:cNvSpPr>
          <p:nvPr>
            <p:ph idx="1"/>
          </p:nvPr>
        </p:nvSpPr>
        <p:spPr>
          <a:xfrm>
            <a:off x="468313" y="620713"/>
            <a:ext cx="8280400" cy="5761037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pl-PL" sz="2600" dirty="0" smtClean="0"/>
              <a:t>Przystąpienie Polski do Unii Europejskiej w 2004 r. spowodowało konieczność dostosowania polskiego prawa  do obowiązujących przepisów prawa unijnego, m.in. w zakresie gospodarki odpadami i ochrony środowiska. Polska zobowiązała się do podjęcia działań zmierzających   do uporządkowania gospodarki odpadami, a w szczególności do ograniczenia ilości deponowanych na składowiskach odpadów komunalnych oraz zmniejszenia w nich udziału odpadów biodegradowalnych. Zobowiązała się również do znacznego zwiększenia odzysku i recyklingu innych frakcji odpadów. </a:t>
            </a:r>
          </a:p>
          <a:p>
            <a:pPr marL="0" indent="0">
              <a:buFontTx/>
              <a:buNone/>
            </a:pP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3536276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ymbol zastępczy zawartości 2"/>
          <p:cNvSpPr>
            <a:spLocks noGrp="1"/>
          </p:cNvSpPr>
          <p:nvPr>
            <p:ph idx="1"/>
          </p:nvPr>
        </p:nvSpPr>
        <p:spPr>
          <a:xfrm>
            <a:off x="611188" y="1196975"/>
            <a:ext cx="7772400" cy="5184775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pl-PL" sz="2200" smtClean="0"/>
              <a:t>Z dniem 1 stycznia 2012 r. weszła w życie ustawa z dnia 1 lipca 2011 r. </a:t>
            </a:r>
            <a:r>
              <a:rPr lang="pl-PL" sz="2200" i="1" smtClean="0"/>
              <a:t>o zmianie ustawy o utrzymaniu czystości i porządku w gminach oraz niektórych innych ustaw </a:t>
            </a:r>
            <a:r>
              <a:rPr lang="pl-PL" sz="2200" smtClean="0"/>
              <a:t>(Dz. U. z 2011 r. Nr 152, poz. 897). Znowelizowana ustawa zobowiązuje gminy do gruntownej zmiany dotychczasowego systemu gospodarki odpadami, a przede wszystkim do przejęcia przez nie własności odpadów (władztwa nad odpadami) oraz zmniejszania ilości odpadów trafiających na składowiska. W wyznaczonych terminach, gminy zobowiązane są do osiągnięcia odpowiednich poziomów redukcji ilości odpadów biodegradowalnych i zwiększenia recyklingu pozostałych frakcji odpadów. </a:t>
            </a:r>
          </a:p>
          <a:p>
            <a:pPr marL="0" indent="0" algn="ctr">
              <a:buFontTx/>
              <a:buNone/>
            </a:pPr>
            <a:r>
              <a:rPr lang="pl-PL" sz="2200" smtClean="0"/>
              <a:t>Nowy system gospodarowania odpadami komunalnymi zacznie funkcjonować najpóźniej od 1 lipca 2013 r.</a:t>
            </a:r>
          </a:p>
          <a:p>
            <a:pPr marL="0" indent="0">
              <a:buFontTx/>
              <a:buNone/>
            </a:pPr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40500011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5123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5124" name="Picture 4" descr="\\Rp-arleta\wiadomości\Odpady prezentacja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6038"/>
            <a:ext cx="8642350" cy="661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67807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ytuł 1"/>
          <p:cNvSpPr>
            <a:spLocks noGrp="1"/>
          </p:cNvSpPr>
          <p:nvPr>
            <p:ph type="title"/>
          </p:nvPr>
        </p:nvSpPr>
        <p:spPr>
          <a:xfrm>
            <a:off x="684213" y="404813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pl-PL" smtClean="0"/>
              <a:t/>
            </a:r>
            <a:br>
              <a:rPr lang="pl-PL" smtClean="0"/>
            </a:br>
            <a:r>
              <a:rPr lang="pl-PL" sz="2400" b="1" smtClean="0"/>
              <a:t>Za właściwe zagospodarowanie odpadów komunalnych odpowiedzialna będzie gmina, a nie jak dotychczas,       firma odbierająca odpady.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2132856"/>
            <a:ext cx="8496944" cy="4392488"/>
          </a:xfrm>
        </p:spPr>
        <p:txBody>
          <a:bodyPr>
            <a:normAutofit/>
          </a:bodyPr>
          <a:lstStyle/>
          <a:p>
            <a:pPr>
              <a:defRPr/>
            </a:pPr>
            <a:endParaRPr lang="pl-PL" sz="1600" dirty="0"/>
          </a:p>
          <a:p>
            <a:pPr>
              <a:defRPr/>
            </a:pPr>
            <a:r>
              <a:rPr lang="pl-PL" sz="1600" dirty="0" smtClean="0"/>
              <a:t>Gmina </a:t>
            </a:r>
            <a:r>
              <a:rPr lang="pl-PL" sz="1600" dirty="0"/>
              <a:t>jest </a:t>
            </a:r>
            <a:r>
              <a:rPr lang="pl-PL" sz="1600" b="1" dirty="0"/>
              <a:t>zobowiązana </a:t>
            </a:r>
            <a:r>
              <a:rPr lang="pl-PL" sz="1600" dirty="0"/>
              <a:t>do zorganizowania odbierania odpadów komunalnych od właścicieli nieruchomości, na których </a:t>
            </a:r>
            <a:r>
              <a:rPr lang="pl-PL" sz="1600" b="1" dirty="0"/>
              <a:t>zamieszkują </a:t>
            </a:r>
            <a:r>
              <a:rPr lang="pl-PL" sz="1600" dirty="0"/>
              <a:t>mieszkańcy. </a:t>
            </a:r>
          </a:p>
          <a:p>
            <a:pPr>
              <a:defRPr/>
            </a:pPr>
            <a:r>
              <a:rPr lang="pl-PL" sz="1600" dirty="0" smtClean="0"/>
              <a:t>Gmina </a:t>
            </a:r>
            <a:r>
              <a:rPr lang="pl-PL" sz="1600" dirty="0"/>
              <a:t>może w drodze uchwały postanowić o odbieraniu odpadów komunalnych także od </a:t>
            </a:r>
            <a:r>
              <a:rPr lang="pl-PL" sz="1600" dirty="0" smtClean="0"/>
              <a:t>właścicieli </a:t>
            </a:r>
            <a:r>
              <a:rPr lang="pl-PL" sz="1600" dirty="0"/>
              <a:t>nieruchomości, na których </a:t>
            </a:r>
            <a:r>
              <a:rPr lang="pl-PL" sz="1600" b="1" dirty="0"/>
              <a:t>nie zamieszkują </a:t>
            </a:r>
            <a:r>
              <a:rPr lang="pl-PL" sz="1600" dirty="0"/>
              <a:t>mieszkańcy. </a:t>
            </a:r>
          </a:p>
          <a:p>
            <a:pPr>
              <a:defRPr/>
            </a:pPr>
            <a:r>
              <a:rPr lang="pl-PL" sz="1600" dirty="0" smtClean="0"/>
              <a:t>Gmina </a:t>
            </a:r>
            <a:r>
              <a:rPr lang="pl-PL" sz="1600" dirty="0"/>
              <a:t>tworzyć będzie punkty selektywnego zbierania odpadów komunalnych. </a:t>
            </a:r>
          </a:p>
          <a:p>
            <a:pPr>
              <a:defRPr/>
            </a:pPr>
            <a:r>
              <a:rPr lang="pl-PL" sz="1600" dirty="0" smtClean="0"/>
              <a:t>Gmina </a:t>
            </a:r>
            <a:r>
              <a:rPr lang="pl-PL" sz="1600" dirty="0"/>
              <a:t>ustanowi selektywne zbieranie odpadów (papier, metal, tworzywo sztuczne, szkło, </a:t>
            </a:r>
            <a:r>
              <a:rPr lang="pl-PL" sz="1600" dirty="0" smtClean="0"/>
              <a:t>opakowania </a:t>
            </a:r>
            <a:r>
              <a:rPr lang="pl-PL" sz="1600" dirty="0"/>
              <a:t>wielomateriałowe oraz odpady komunalne ulegające biodegradacji). </a:t>
            </a:r>
          </a:p>
          <a:p>
            <a:pPr>
              <a:defRPr/>
            </a:pPr>
            <a:r>
              <a:rPr lang="pl-PL" sz="1600" dirty="0" smtClean="0"/>
              <a:t>Gmina </a:t>
            </a:r>
            <a:r>
              <a:rPr lang="pl-PL" sz="1600" dirty="0"/>
              <a:t>sprawować będzie nadzór nad prawidłowym gospodarowaniem odpadami komunalnymi. </a:t>
            </a:r>
          </a:p>
          <a:p>
            <a:pPr>
              <a:defRPr/>
            </a:pPr>
            <a:r>
              <a:rPr lang="pl-PL" sz="1600" dirty="0" smtClean="0"/>
              <a:t>Gmina </a:t>
            </a:r>
            <a:r>
              <a:rPr lang="pl-PL" sz="1600" dirty="0"/>
              <a:t>prowadzić będzie działania informacyjne i edukacyjne w zakresie prawidłowego </a:t>
            </a:r>
            <a:r>
              <a:rPr lang="pl-PL" sz="1600" dirty="0" smtClean="0"/>
              <a:t>gospodarowania </a:t>
            </a:r>
            <a:r>
              <a:rPr lang="pl-PL" sz="1600" dirty="0"/>
              <a:t>odpadami komunalnymi, w tym udostępni na stronie internetowej urzędu gminy </a:t>
            </a:r>
            <a:r>
              <a:rPr lang="pl-PL" sz="1600" dirty="0" smtClean="0"/>
              <a:t>informacje </a:t>
            </a:r>
            <a:r>
              <a:rPr lang="pl-PL" sz="1600" dirty="0"/>
              <a:t>w tym zakresie. </a:t>
            </a:r>
          </a:p>
          <a:p>
            <a:pPr>
              <a:defRPr/>
            </a:pPr>
            <a:r>
              <a:rPr lang="pl-PL" sz="1600" dirty="0" smtClean="0"/>
              <a:t>Składowiska </a:t>
            </a:r>
            <a:r>
              <a:rPr lang="pl-PL" sz="1600" dirty="0"/>
              <a:t>przestaną być najważniejszymi instalacjami przyjmującymi odpady. </a:t>
            </a:r>
            <a:r>
              <a:rPr lang="pl-PL" sz="1600" dirty="0" smtClean="0"/>
              <a:t>                         W </a:t>
            </a:r>
            <a:r>
              <a:rPr lang="pl-PL" sz="1600" dirty="0"/>
              <a:t>pierwszej </a:t>
            </a:r>
            <a:r>
              <a:rPr lang="pl-PL" sz="1600" dirty="0" smtClean="0"/>
              <a:t>kolejności </a:t>
            </a:r>
            <a:r>
              <a:rPr lang="pl-PL" sz="1600" dirty="0"/>
              <a:t>odpady zmieszane trafiać będą do instalacji mechaniczno-biologicznego przetwarzania </a:t>
            </a:r>
            <a:r>
              <a:rPr lang="pl-PL" sz="1600" dirty="0" smtClean="0"/>
              <a:t>odpa</a:t>
            </a:r>
            <a:r>
              <a:rPr lang="pl-PL" sz="1600" dirty="0"/>
              <a:t>d</a:t>
            </a:r>
            <a:r>
              <a:rPr lang="pl-PL" sz="1600" dirty="0" smtClean="0"/>
              <a:t>ów </a:t>
            </a:r>
            <a:r>
              <a:rPr lang="pl-PL" sz="1600" dirty="0"/>
              <a:t>lub instalacji termicznej. </a:t>
            </a:r>
          </a:p>
          <a:p>
            <a:pPr marL="0" indent="0">
              <a:buFontTx/>
              <a:buNone/>
              <a:defRPr/>
            </a:pP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27609576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ytuł 1"/>
          <p:cNvSpPr>
            <a:spLocks noGrp="1"/>
          </p:cNvSpPr>
          <p:nvPr>
            <p:ph type="title"/>
          </p:nvPr>
        </p:nvSpPr>
        <p:spPr>
          <a:xfrm>
            <a:off x="684213" y="47625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pl-PL" smtClean="0"/>
              <a:t/>
            </a:r>
            <a:br>
              <a:rPr lang="pl-PL" smtClean="0"/>
            </a:br>
            <a:r>
              <a:rPr lang="pl-PL" sz="2400" b="1" smtClean="0"/>
              <a:t>Obowiązkiem właściciela nieruchomości, na której zamieszkają mieszkańcy będzie uczestnictwo w systemie gospodarowania odpadami komunalnymi zorganizowanym przez gminę.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4213" y="2133600"/>
            <a:ext cx="7991475" cy="4319736"/>
          </a:xfrm>
        </p:spPr>
        <p:txBody>
          <a:bodyPr>
            <a:normAutofit/>
          </a:bodyPr>
          <a:lstStyle/>
          <a:p>
            <a:pPr>
              <a:defRPr/>
            </a:pPr>
            <a:endParaRPr lang="pl-PL" dirty="0"/>
          </a:p>
          <a:p>
            <a:pPr>
              <a:defRPr/>
            </a:pPr>
            <a:r>
              <a:rPr lang="pl-PL" sz="1400" dirty="0" smtClean="0"/>
              <a:t>Właściciele </a:t>
            </a:r>
            <a:r>
              <a:rPr lang="pl-PL" sz="1400" dirty="0"/>
              <a:t>nieruchomości obowiązani będą ponosić na rzecz gminy opłatę za gospodarowanie odpadami komunalnymi. </a:t>
            </a:r>
          </a:p>
          <a:p>
            <a:pPr>
              <a:defRPr/>
            </a:pPr>
            <a:r>
              <a:rPr lang="pl-PL" sz="1400" dirty="0" smtClean="0"/>
              <a:t>W </a:t>
            </a:r>
            <a:r>
              <a:rPr lang="pl-PL" sz="1400" dirty="0"/>
              <a:t>zamian za opłatę gmina wybierze w drodze przetargu przedsiębiorcę, który opróżni pojemnik na odpady, a jego zawartość wywiezie i podda dalszemu zagospodarowaniu. </a:t>
            </a:r>
          </a:p>
          <a:p>
            <a:pPr>
              <a:defRPr/>
            </a:pPr>
            <a:r>
              <a:rPr lang="pl-PL" sz="1400" dirty="0" smtClean="0"/>
              <a:t>W </a:t>
            </a:r>
            <a:r>
              <a:rPr lang="pl-PL" sz="1400" dirty="0"/>
              <a:t>celu naliczenia opłaty właściciel nieruchomości składać będzie do gminy </a:t>
            </a:r>
            <a:r>
              <a:rPr lang="pl-PL" sz="1400" b="1" dirty="0"/>
              <a:t>deklarację </a:t>
            </a:r>
            <a:r>
              <a:rPr lang="pl-PL" sz="1400" dirty="0"/>
              <a:t>o </a:t>
            </a:r>
            <a:r>
              <a:rPr lang="pl-PL" sz="1400" dirty="0" smtClean="0"/>
              <a:t>wysokości </a:t>
            </a:r>
            <a:r>
              <a:rPr lang="pl-PL" sz="1400" dirty="0"/>
              <a:t>opłaty za gospodarowanie odpadami. Deklaracja zawierać będzie sposób obliczenia opłaty. </a:t>
            </a:r>
            <a:endParaRPr lang="pl-PL" sz="1400" dirty="0" smtClean="0"/>
          </a:p>
          <a:p>
            <a:pPr>
              <a:defRPr/>
            </a:pPr>
            <a:r>
              <a:rPr lang="pl-PL" sz="1400" dirty="0" smtClean="0"/>
              <a:t>W </a:t>
            </a:r>
            <a:r>
              <a:rPr lang="pl-PL" sz="1400" dirty="0"/>
              <a:t>przypadku niezłożenia deklaracji gmina w drodze decyzji samodzielnie określi opłatę jaką </a:t>
            </a:r>
            <a:r>
              <a:rPr lang="pl-PL" sz="1400" dirty="0" smtClean="0"/>
              <a:t>powinien </a:t>
            </a:r>
            <a:r>
              <a:rPr lang="pl-PL" sz="1400" dirty="0"/>
              <a:t>ponosić właściciel nieruchomości. </a:t>
            </a:r>
          </a:p>
          <a:p>
            <a:pPr>
              <a:defRPr/>
            </a:pPr>
            <a:r>
              <a:rPr lang="pl-PL" sz="1400" dirty="0" smtClean="0"/>
              <a:t>To </a:t>
            </a:r>
            <a:r>
              <a:rPr lang="pl-PL" sz="1400" dirty="0"/>
              <a:t>właściciel nieruchomości zobowiązany jest do posiadania pojemnika na odpady i </a:t>
            </a:r>
            <a:r>
              <a:rPr lang="pl-PL" sz="1400" dirty="0" smtClean="0"/>
              <a:t>utrzymywania </a:t>
            </a:r>
            <a:r>
              <a:rPr lang="pl-PL" sz="1400" dirty="0"/>
              <a:t>go w odpowiednim stanie sanitarnym i technicznym. </a:t>
            </a:r>
          </a:p>
          <a:p>
            <a:pPr>
              <a:defRPr/>
            </a:pPr>
            <a:r>
              <a:rPr lang="pl-PL" sz="1400" dirty="0" smtClean="0"/>
              <a:t>Właściciel </a:t>
            </a:r>
            <a:r>
              <a:rPr lang="pl-PL" sz="1400" dirty="0"/>
              <a:t>nieruchomości będzie musiał przestrzegać zasad zbierania odpadów, w tym ich </a:t>
            </a:r>
            <a:r>
              <a:rPr lang="pl-PL" sz="1400" dirty="0" smtClean="0"/>
              <a:t>selektywnej </a:t>
            </a:r>
            <a:r>
              <a:rPr lang="pl-PL" sz="1400" dirty="0"/>
              <a:t>zbiórki, zgodnie z gminnym regulaminem. </a:t>
            </a:r>
          </a:p>
          <a:p>
            <a:pPr>
              <a:defRPr/>
            </a:pPr>
            <a:r>
              <a:rPr lang="pl-PL" sz="1400" dirty="0" smtClean="0"/>
              <a:t>Nowy </a:t>
            </a:r>
            <a:r>
              <a:rPr lang="pl-PL" sz="1400" dirty="0"/>
              <a:t>system obejmie wszystkich mieszkańców, dzięki temu zwiększy się odbiór odpadów </a:t>
            </a:r>
            <a:r>
              <a:rPr lang="pl-PL" sz="1400" dirty="0" smtClean="0"/>
              <a:t>trafiających do instalacji odzysku, a także znikną nielegalnie wysypiska odpadów</a:t>
            </a:r>
            <a:r>
              <a:rPr lang="pl-PL" dirty="0" smtClean="0"/>
              <a:t>. </a:t>
            </a:r>
          </a:p>
          <a:p>
            <a:pPr marL="0" indent="0">
              <a:buFontTx/>
              <a:buNone/>
              <a:defRPr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13195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Ug-mecinka\zdjecia\styczeń II 2013\saniko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4842198" cy="321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Ug-mecinka\zdjecia\styczeń II 2013\sanikom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00877"/>
            <a:ext cx="5003876" cy="332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20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4213" y="404813"/>
            <a:ext cx="7772400" cy="5976937"/>
          </a:xfrm>
        </p:spPr>
        <p:txBody>
          <a:bodyPr/>
          <a:lstStyle/>
          <a:p>
            <a:pPr>
              <a:defRPr/>
            </a:pPr>
            <a:endParaRPr lang="pl-PL" sz="1800" dirty="0"/>
          </a:p>
          <a:p>
            <a:pPr>
              <a:defRPr/>
            </a:pPr>
            <a:r>
              <a:rPr lang="pl-PL" sz="1800" dirty="0" smtClean="0"/>
              <a:t>W </a:t>
            </a:r>
            <a:r>
              <a:rPr lang="pl-PL" sz="1800" dirty="0"/>
              <a:t>sytuacji, kiedy dana nieruchomość obejmuje budynki wielolokalowe obowiązki właściciela przejmie zarząd nieruchomością wspólną. </a:t>
            </a:r>
          </a:p>
          <a:p>
            <a:pPr>
              <a:defRPr/>
            </a:pPr>
            <a:r>
              <a:rPr lang="pl-PL" sz="1800" dirty="0" smtClean="0"/>
              <a:t>Efektem </a:t>
            </a:r>
            <a:r>
              <a:rPr lang="pl-PL" sz="1800" dirty="0"/>
              <a:t>nowego systemu będzie sytuacja, że </a:t>
            </a:r>
            <a:r>
              <a:rPr lang="pl-PL" sz="1800" dirty="0" smtClean="0"/>
              <a:t>w gminie wszyscy </a:t>
            </a:r>
            <a:r>
              <a:rPr lang="pl-PL" sz="1800" dirty="0"/>
              <a:t>właściciele nieruchomości będą obsługiwani przez jedną firmę wywozową. Wszelkie sprawy z odbierającym odpady załatwiać będzie gmina. </a:t>
            </a:r>
          </a:p>
          <a:p>
            <a:pPr>
              <a:defRPr/>
            </a:pPr>
            <a:r>
              <a:rPr lang="pl-PL" sz="1800" dirty="0" smtClean="0"/>
              <a:t>Gmina </a:t>
            </a:r>
            <a:r>
              <a:rPr lang="pl-PL" sz="1800" dirty="0"/>
              <a:t>zobowiązana będzie przeprowadzić kampanię informacyjno-edukacyjną, tak aby każdy właściciel nieruchomości mógł się zapoznać </a:t>
            </a:r>
            <a:r>
              <a:rPr lang="pl-PL" sz="1800" dirty="0" smtClean="0"/>
              <a:t>          z </a:t>
            </a:r>
            <a:r>
              <a:rPr lang="pl-PL" sz="1800" dirty="0"/>
              <a:t>nowymi zasadami gospodarowania odpadami </a:t>
            </a:r>
            <a:r>
              <a:rPr lang="pl-PL" sz="1800" dirty="0" smtClean="0"/>
              <a:t>komunalnymi </a:t>
            </a:r>
            <a:r>
              <a:rPr lang="pl-PL" sz="1800" dirty="0"/>
              <a:t>w danej gminie. </a:t>
            </a:r>
          </a:p>
          <a:p>
            <a:pPr>
              <a:defRPr/>
            </a:pPr>
            <a:r>
              <a:rPr lang="pl-PL" sz="1800" dirty="0" smtClean="0"/>
              <a:t>Mieszkaniec</a:t>
            </a:r>
            <a:r>
              <a:rPr lang="pl-PL" sz="1800" dirty="0"/>
              <a:t>, który nie jest właścicielem nieruchomości, wszelkie sprawy związane z odpadami załatwiał będzie z właścicielem (zarządcą nieruchomości). </a:t>
            </a:r>
          </a:p>
          <a:p>
            <a:pPr>
              <a:defRPr/>
            </a:pPr>
            <a:r>
              <a:rPr lang="pl-PL" sz="1800" dirty="0" smtClean="0"/>
              <a:t>Właściciel </a:t>
            </a:r>
            <a:r>
              <a:rPr lang="pl-PL" sz="1800" dirty="0"/>
              <a:t>nieruchomości lub mieszkaniec posiadający dotychczas </a:t>
            </a:r>
            <a:r>
              <a:rPr lang="pl-PL" sz="1800" dirty="0" smtClean="0"/>
              <a:t>umowę </a:t>
            </a:r>
            <a:r>
              <a:rPr lang="pl-PL" sz="1800" dirty="0"/>
              <a:t>z firmą wywozową powinien pamiętać o wypowiedzeniu tej umowy </a:t>
            </a:r>
            <a:r>
              <a:rPr lang="pl-PL" sz="1800" dirty="0" smtClean="0"/>
              <a:t>z odpowiednim wyprzedzeniem ( różne okresy wypowiedzenia), tak, aby rozwiązała się ona 30 czerwca 2013 r., to pozwoli na uniknięcie dwukrotnego płacenia za usługę: raz firmie i drugi raz gminie.</a:t>
            </a:r>
            <a:endParaRPr lang="pl-PL" sz="1800" dirty="0"/>
          </a:p>
          <a:p>
            <a:pPr marL="0" indent="0">
              <a:buFontTx/>
              <a:buNone/>
              <a:defRPr/>
            </a:pP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9699158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\\Rp-arleta\wiadomości\Odpady prezentacja\5 kopi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713787" cy="650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3233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smtClean="0"/>
          </a:p>
        </p:txBody>
      </p:sp>
      <p:sp>
        <p:nvSpPr>
          <p:cNvPr id="1024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10244" name="Picture 2" descr="\\Rp-arleta\wiadomości\Odpady prezentacja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8642350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pole tekstowe 1"/>
          <p:cNvSpPr txBox="1">
            <a:spLocks noChangeArrowheads="1"/>
          </p:cNvSpPr>
          <p:nvPr/>
        </p:nvSpPr>
        <p:spPr bwMode="auto">
          <a:xfrm>
            <a:off x="7451725" y="450850"/>
            <a:ext cx="16922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l-PL" sz="1400"/>
              <a:t>(selekcja u źródła)</a:t>
            </a:r>
          </a:p>
        </p:txBody>
      </p:sp>
    </p:spTree>
    <p:extLst>
      <p:ext uri="{BB962C8B-B14F-4D97-AF65-F5344CB8AC3E}">
        <p14:creationId xmlns:p14="http://schemas.microsoft.com/office/powerpoint/2010/main" val="39233074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zawartości 2"/>
          <p:cNvSpPr>
            <a:spLocks noGrp="1"/>
          </p:cNvSpPr>
          <p:nvPr>
            <p:ph idx="1"/>
          </p:nvPr>
        </p:nvSpPr>
        <p:spPr>
          <a:xfrm>
            <a:off x="539750" y="620713"/>
            <a:ext cx="7772400" cy="568801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pl-PL" sz="2000" b="1" smtClean="0"/>
              <a:t>Uchwała Nr XXII/138/2012 z dnia 28 grudnia 2012 r. Rady Gminy Męcinka w sprawie wyboru metody ustalenia opłaty za gospodarowanie odpadami komunalnymi oraz ustalenia wysokości tej opłaty.</a:t>
            </a:r>
            <a:endParaRPr lang="pl-PL" sz="2000" smtClean="0"/>
          </a:p>
          <a:p>
            <a:pPr marL="0" indent="0">
              <a:buFontTx/>
              <a:buNone/>
            </a:pPr>
            <a:endParaRPr lang="pl-PL" sz="2000" smtClean="0"/>
          </a:p>
          <a:p>
            <a:pPr marL="0" indent="0">
              <a:buFontTx/>
              <a:buNone/>
            </a:pPr>
            <a:r>
              <a:rPr lang="pl-PL" sz="2000" smtClean="0"/>
              <a:t>Metoda: liczba mieszkańców zamieszkujących daną nieruchomość.</a:t>
            </a:r>
          </a:p>
          <a:p>
            <a:pPr marL="0" indent="0">
              <a:buFontTx/>
              <a:buNone/>
            </a:pPr>
            <a:endParaRPr lang="pl-PL" sz="2000" smtClean="0"/>
          </a:p>
          <a:p>
            <a:pPr marL="0" indent="0">
              <a:buFontTx/>
              <a:buNone/>
            </a:pPr>
            <a:r>
              <a:rPr lang="pl-PL" sz="2000" smtClean="0"/>
              <a:t>Stawka w wysokości 11,30 zł, jeżeli odpady komunalne są zbierane          i odbierane w sposób selektywny.</a:t>
            </a:r>
          </a:p>
          <a:p>
            <a:pPr marL="0" indent="0">
              <a:buFontTx/>
              <a:buNone/>
            </a:pPr>
            <a:endParaRPr lang="pl-PL" sz="2000" smtClean="0"/>
          </a:p>
          <a:p>
            <a:pPr marL="0" indent="0">
              <a:buFontTx/>
              <a:buNone/>
            </a:pPr>
            <a:r>
              <a:rPr lang="pl-PL" sz="2000" smtClean="0"/>
              <a:t>Stawka w wysokości 18,00 zł, jeżeli odpady komunalne nie są zbierane     i odbierane w sposób selektywny.</a:t>
            </a:r>
          </a:p>
          <a:p>
            <a:pPr marL="0" indent="0">
              <a:buFontTx/>
              <a:buNone/>
            </a:pPr>
            <a:endParaRPr lang="pl-PL" sz="2000" smtClean="0"/>
          </a:p>
        </p:txBody>
      </p:sp>
    </p:spTree>
    <p:extLst>
      <p:ext uri="{BB962C8B-B14F-4D97-AF65-F5344CB8AC3E}">
        <p14:creationId xmlns:p14="http://schemas.microsoft.com/office/powerpoint/2010/main" val="14634024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pic>
        <p:nvPicPr>
          <p:cNvPr id="12291" name="Picture 4" descr="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88913"/>
            <a:ext cx="8785225" cy="6213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039813" y="3663950"/>
            <a:ext cx="6624637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2293" name="pole tekstowe 2"/>
          <p:cNvSpPr txBox="1">
            <a:spLocks noChangeArrowheads="1"/>
          </p:cNvSpPr>
          <p:nvPr/>
        </p:nvSpPr>
        <p:spPr bwMode="auto">
          <a:xfrm>
            <a:off x="1403350" y="3987800"/>
            <a:ext cx="6121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pl-PL" sz="1400">
                <a:latin typeface="Arial" charset="0"/>
                <a:cs typeface="Arial" charset="0"/>
              </a:rPr>
              <a:t>Poziomy na kolejne lata i sposób ich obliczania zostały określone                w rozporządzeniu Ministra Środowiska w sprawie poziomów ograniczania masy odpadów komunalnych ulegających biodegradacji przekazywanych do składowania oraz sposobu obliczania poziomu ograniczania masy tych odpadów z dnia 25 maja 2012 r.</a:t>
            </a:r>
          </a:p>
        </p:txBody>
      </p:sp>
    </p:spTree>
    <p:extLst>
      <p:ext uri="{BB962C8B-B14F-4D97-AF65-F5344CB8AC3E}">
        <p14:creationId xmlns:p14="http://schemas.microsoft.com/office/powerpoint/2010/main" val="31506220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pic>
        <p:nvPicPr>
          <p:cNvPr id="13315" name="Picture 4" descr="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88913"/>
            <a:ext cx="8785225" cy="6213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6" name="pole tekstowe 3"/>
          <p:cNvSpPr txBox="1">
            <a:spLocks noChangeArrowheads="1"/>
          </p:cNvSpPr>
          <p:nvPr/>
        </p:nvSpPr>
        <p:spPr bwMode="auto">
          <a:xfrm>
            <a:off x="1373188" y="4868863"/>
            <a:ext cx="6121400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pl-PL" sz="1400">
                <a:latin typeface="Arial" charset="0"/>
                <a:cs typeface="Arial" charset="0"/>
              </a:rPr>
              <a:t>Dochodzenie do tych poziomów będzie stopniowe, w drodze rozporządzenia Ministra Środowiska w sprawie poziomów recyklingu, przygotowania do ponownego użycia i odzysku innymi metodami niektórych frakcji odpadów komunalnych z dnia 29 maja 2012 r., zostały określone poziomy na kolejne lata, a także sposób obliczania tych poziomów.</a:t>
            </a:r>
          </a:p>
        </p:txBody>
      </p:sp>
      <p:sp>
        <p:nvSpPr>
          <p:cNvPr id="2" name="Prostokąt 1"/>
          <p:cNvSpPr/>
          <p:nvPr/>
        </p:nvSpPr>
        <p:spPr>
          <a:xfrm>
            <a:off x="1038225" y="4076700"/>
            <a:ext cx="6840538" cy="792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67856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ymbol zastępczy zawartości 2"/>
          <p:cNvSpPr>
            <a:spLocks noGrp="1"/>
          </p:cNvSpPr>
          <p:nvPr>
            <p:ph idx="1"/>
          </p:nvPr>
        </p:nvSpPr>
        <p:spPr>
          <a:xfrm>
            <a:off x="395288" y="1981200"/>
            <a:ext cx="8353425" cy="41148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pl-PL" b="1" smtClean="0"/>
              <a:t>REGIONALNA INSTALACJA PRZETWARZANIA ODPADÓW KOMUNALNYCH (RIPOK) W LUBAWCE</a:t>
            </a:r>
          </a:p>
        </p:txBody>
      </p:sp>
    </p:spTree>
    <p:extLst>
      <p:ext uri="{BB962C8B-B14F-4D97-AF65-F5344CB8AC3E}">
        <p14:creationId xmlns:p14="http://schemas.microsoft.com/office/powerpoint/2010/main" val="12567826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ytuł 1"/>
          <p:cNvSpPr>
            <a:spLocks noGrp="1"/>
          </p:cNvSpPr>
          <p:nvPr>
            <p:ph type="title"/>
          </p:nvPr>
        </p:nvSpPr>
        <p:spPr>
          <a:xfrm>
            <a:off x="688975" y="582613"/>
            <a:ext cx="7772400" cy="1143000"/>
          </a:xfrm>
        </p:spPr>
        <p:txBody>
          <a:bodyPr/>
          <a:lstStyle/>
          <a:p>
            <a:r>
              <a:rPr lang="pl-PL" smtClean="0"/>
              <a:t>SORTOWNIA</a:t>
            </a:r>
          </a:p>
        </p:txBody>
      </p:sp>
      <p:pic>
        <p:nvPicPr>
          <p:cNvPr id="15363" name="Picture 2" descr="\\Rp-arleta\wiadomości\Odpady prezentacja\Sortownia\DSC037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700213"/>
            <a:ext cx="7207250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82835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smtClean="0"/>
          </a:p>
        </p:txBody>
      </p:sp>
      <p:sp>
        <p:nvSpPr>
          <p:cNvPr id="16387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16388" name="Picture 2" descr="\\Rp-arleta\wiadomości\Odpady prezentacja\Sortownia\DSC037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6050"/>
            <a:ext cx="8775700" cy="645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3677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smtClean="0"/>
          </a:p>
        </p:txBody>
      </p:sp>
      <p:sp>
        <p:nvSpPr>
          <p:cNvPr id="17411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17412" name="Picture 2" descr="\\Rp-arleta\wiadomości\Odpady prezentacja\Sortownia\DSC037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76250"/>
            <a:ext cx="882015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828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56792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Udział w spotkaniu noworocznym z radnymi, sołtysami, proboszczami parafii oraz lokalnymi przedsiębiorcami.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b="1" dirty="0" smtClean="0"/>
              <a:t>11 stycznia </a:t>
            </a:r>
            <a:endParaRPr lang="pl-PL" b="1" dirty="0"/>
          </a:p>
        </p:txBody>
      </p:sp>
      <p:pic>
        <p:nvPicPr>
          <p:cNvPr id="4098" name="Picture 2" descr="\\Ug-mecinka\zdjecia\opłatkowe2013full\IMG_99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164970"/>
            <a:ext cx="5040560" cy="336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2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smtClean="0"/>
          </a:p>
        </p:txBody>
      </p:sp>
      <p:sp>
        <p:nvSpPr>
          <p:cNvPr id="18435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18436" name="Picture 2" descr="\\Rp-arleta\wiadomości\Odpady prezentacja\Sortownia\DSC037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8424863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4572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KOMPOSTOWNIA</a:t>
            </a:r>
          </a:p>
        </p:txBody>
      </p:sp>
      <p:pic>
        <p:nvPicPr>
          <p:cNvPr id="19459" name="Picture 2" descr="\\Rp-arleta\wiadomości\Odpady prezentacja\Kompostownia\DSC037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773238"/>
            <a:ext cx="720090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30675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smtClean="0"/>
          </a:p>
        </p:txBody>
      </p:sp>
      <p:sp>
        <p:nvSpPr>
          <p:cNvPr id="2048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20484" name="Picture 2" descr="\\Rp-arleta\wiadomości\Odpady prezentacja\Kompostownia\DSC037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8605838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6327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smtClean="0"/>
          </a:p>
        </p:txBody>
      </p:sp>
      <p:sp>
        <p:nvSpPr>
          <p:cNvPr id="21507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21508" name="Picture 2" descr="\\Rp-arleta\wiadomości\Odpady prezentacja\Kompostownia\DSC037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549275"/>
            <a:ext cx="8713788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06542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916832"/>
            <a:ext cx="7408333" cy="3450696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Ogłoszenie konkursów na temat gospodarowania odpadami komunalnymi.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b="1" dirty="0" smtClean="0"/>
              <a:t>25 stycznia</a:t>
            </a:r>
            <a:endParaRPr lang="pl-PL" b="1" dirty="0"/>
          </a:p>
        </p:txBody>
      </p:sp>
      <p:pic>
        <p:nvPicPr>
          <p:cNvPr id="2050" name="Picture 2" descr="C:\Documents and Settings\arleta\Moje dokumenty\Moje obrazy\konkurs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24943"/>
            <a:ext cx="7992888" cy="319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7473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rleta\Moje dokumenty\Moje obrazy\konkurs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352928" cy="629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3937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11560" y="2132856"/>
            <a:ext cx="7408333" cy="3450696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Udział w uroczystościach przekazania samochodów specjalnych PSP Jawor. 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b="1" dirty="0" smtClean="0"/>
              <a:t>29 stycznia</a:t>
            </a:r>
            <a:endParaRPr lang="pl-PL" b="1" dirty="0"/>
          </a:p>
        </p:txBody>
      </p:sp>
      <p:pic>
        <p:nvPicPr>
          <p:cNvPr id="1026" name="Picture 2" descr="C:\Documents and Settings\arleta\Moje dokumenty\Moje obrazy\phoca_thumb_l_auta%20straz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140968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1381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23528" y="1844824"/>
            <a:ext cx="8496944" cy="4896544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Uchwałą Nr XLVII/306/10 *</a:t>
            </a:r>
            <a:r>
              <a:rPr lang="pl-PL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Rady Gminy Męcinka z dnia 30 września 2010 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r. przystąpiono 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do sporządzenia zmiany "Studium uwarunkowań i kierunków zagospodarowania przestrzennego gminy Męcinka" a uchwałą Nr XLVII/307/10</a:t>
            </a:r>
            <a:r>
              <a:rPr lang="pl-PL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Rady Gminy Męcinka z dnia  30 września 2010 r. - do sporządzenia zmiany miejscowego planu zagospodarowania przestrzennego  - dla zabudowy turystycznej, terenów sportowo - rekreacyjnych w obrębie wsi Stanisławów, m.in.  na części  działki nr 151. </a:t>
            </a:r>
            <a:endParaRPr lang="pl-PL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Powyższe 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działania planistyczne mają na celu umożliwienie realizacji inwestycji polegającej na rekonstrukcji schroniska w 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Stanisławowie, zlokalizowanego 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niegdyś w rejonie istniejącej obecnie turystycznej chatki użytkowanej przez PTTK zwanej „Marianówka” 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Teren 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ten znajduje się w zarządzie PGL Lasy Państwowe Nadleśnictwo 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Złotoryja.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Uzgadnianie zmiany MPZP i studium dla schroniska w Stanisławowie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282675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95536" y="836712"/>
            <a:ext cx="8424936" cy="5688632"/>
          </a:xfrm>
        </p:spPr>
        <p:txBody>
          <a:bodyPr>
            <a:normAutofit/>
          </a:bodyPr>
          <a:lstStyle/>
          <a:p>
            <a:pPr lvl="0"/>
            <a:r>
              <a:rPr lang="pl-PL" sz="1800" dirty="0">
                <a:latin typeface="Times New Roman" pitchFamily="18" charset="0"/>
                <a:cs typeface="Times New Roman" pitchFamily="18" charset="0"/>
              </a:rPr>
              <a:t>Regionalny Dyrektor Ochrony Środowiska we Wrocławiu 11 stycznia b.r. odmówił uzgodnienia projektu zmiany studium i planu </a:t>
            </a: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miejscowego, </a:t>
            </a:r>
            <a:r>
              <a:rPr lang="pl-PL" sz="1800" dirty="0">
                <a:latin typeface="Times New Roman" pitchFamily="18" charset="0"/>
                <a:cs typeface="Times New Roman" pitchFamily="18" charset="0"/>
              </a:rPr>
              <a:t>a z uzasadnienia wynika m.in, że przeznaczenie w planie terenów pod zabudowę usługową będzie kolidowało z zapisami planu ochrony Parku Krajobrazowego „Chełmy” </a:t>
            </a:r>
            <a:r>
              <a:rPr lang="pl-PL" sz="1800" i="1" dirty="0">
                <a:latin typeface="Times New Roman" pitchFamily="18" charset="0"/>
                <a:cs typeface="Times New Roman" pitchFamily="18" charset="0"/>
              </a:rPr>
              <a:t>( uchwała nr XVI/332/11 Sejmiku Województwa Dolnośląskiego z dnia 27 października 2011 r. w sprawie ustanowienia planu ochrony Parku – Dziennik Urzędowy Województwa Dolnośląskiego Nr 251 , poz. 4509).</a:t>
            </a:r>
            <a:r>
              <a:rPr lang="pl-PL" sz="1800" dirty="0">
                <a:latin typeface="Times New Roman" pitchFamily="18" charset="0"/>
                <a:cs typeface="Times New Roman" pitchFamily="18" charset="0"/>
              </a:rPr>
              <a:t> Wskazał też, że na terenie opracowania planu zagospodarowania występuje siedlisko przyrodnicze o kodzie 6510- niżowe i górskie świeże łąki użytkowane ekstensywnie ( co dot. terenu działki 133 w Stanisławowie</a:t>
            </a: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0" lvl="0" indent="0">
              <a:buNone/>
            </a:pPr>
            <a:endParaRPr lang="pl-PL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1800" dirty="0">
                <a:latin typeface="Times New Roman" pitchFamily="18" charset="0"/>
                <a:cs typeface="Times New Roman" pitchFamily="18" charset="0"/>
              </a:rPr>
              <a:t>Dolnośląski Zespół Parków Krajobrazowych Oddział Legnica pismem z 14 stycznia b.r. (przesłanym do wiadomości do Wojewódzkiego Biura Urbanistycznego we Wrocławiu oraz Zarządu Powiatu Jaworskiego) informuje, że projekt planu miejscowego obejmuje projektowany Zespół Przyrodniczo Krajobrazowy APP 13-ZPK Rosocha, gdzie m.in. nie dopuszcza się lokalizacji budowli i budynków poza strefami wyznaczonymi w obowiązujących w dniu wejścia w życie planu ochrony MPZP oraz </a:t>
            </a:r>
            <a:r>
              <a:rPr lang="pl-PL" sz="1800" dirty="0" err="1">
                <a:latin typeface="Times New Roman" pitchFamily="18" charset="0"/>
                <a:cs typeface="Times New Roman" pitchFamily="18" charset="0"/>
              </a:rPr>
              <a:t>SUiKZP</a:t>
            </a:r>
            <a:r>
              <a:rPr lang="pl-PL" sz="1800" dirty="0">
                <a:latin typeface="Times New Roman" pitchFamily="18" charset="0"/>
                <a:cs typeface="Times New Roman" pitchFamily="18" charset="0"/>
              </a:rPr>
              <a:t> gmin oraz, że na części obszaru objętego zmianą planu stwierdzono występowanie cennych siedlisk przyrodniczych oznaczonych kodami : 6510, </a:t>
            </a: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9190-2.</a:t>
            </a:r>
            <a:endParaRPr lang="pl-PL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4211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X:\z laptopa\Promocja\Gmina Dawniej\Stanisławów\pk-willmannsdorf 07_1024x6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8930781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235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 descr="\\Ug-mecinka\zdjecia\opłatkowe2013full\IMG_99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429000"/>
            <a:ext cx="4320479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Ug-mecinka\zdjecia\opłatkowe2013full\IMG_99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5" y="188640"/>
            <a:ext cx="432048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\\Ug-mecinka\zdjecia\opłatkowe2013full\IMG_99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02" y="3429000"/>
            <a:ext cx="432048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\\Ug-mecinka\zdjecia\opłatkowe2013full\IMG_99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4" y="167815"/>
            <a:ext cx="4320479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7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b="1" dirty="0" smtClean="0"/>
              <a:t>Dziękuję za uwagę</a:t>
            </a:r>
          </a:p>
          <a:p>
            <a:pPr marL="0" indent="0" algn="ctr">
              <a:buNone/>
            </a:pPr>
            <a:r>
              <a:rPr lang="pl-PL" sz="3200" b="1" dirty="0" smtClean="0"/>
              <a:t>Zbigniew </a:t>
            </a:r>
            <a:r>
              <a:rPr lang="pl-PL" sz="3200" b="1" dirty="0" err="1" smtClean="0"/>
              <a:t>Przychodzeń</a:t>
            </a:r>
            <a:endParaRPr lang="pl-PL" sz="3200" b="1" dirty="0" smtClean="0"/>
          </a:p>
          <a:p>
            <a:pPr marL="0" indent="0" algn="ctr">
              <a:buNone/>
            </a:pPr>
            <a:r>
              <a:rPr lang="pl-PL" sz="3200" b="1" dirty="0" smtClean="0"/>
              <a:t>Wójt Gminy Męcinka</a:t>
            </a:r>
            <a:endParaRPr lang="pl-PL" sz="3200" b="1" dirty="0"/>
          </a:p>
        </p:txBody>
      </p:sp>
    </p:spTree>
    <p:extLst>
      <p:ext uri="{BB962C8B-B14F-4D97-AF65-F5344CB8AC3E}">
        <p14:creationId xmlns:p14="http://schemas.microsoft.com/office/powerpoint/2010/main" val="2409727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Ug-mecinka\zdjecia\opłatkowe2013full\IMG_99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53650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Ug-mecinka\zdjecia\opłatkowe2013full\IMG_99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73016"/>
            <a:ext cx="4446044" cy="296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99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Kontrola projektu „Dolnośląska Impreza </a:t>
            </a:r>
            <a:r>
              <a:rPr lang="pl-PL" dirty="0" err="1" smtClean="0"/>
              <a:t>Rekreacyjno</a:t>
            </a:r>
            <a:r>
              <a:rPr lang="pl-PL" dirty="0" smtClean="0"/>
              <a:t> – Edukacyjna Muchowska Kosa” za 2012 r.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 smtClean="0"/>
              <a:t>Kontrola nie wykazała nieprawidłowości w realizacji projektu oraz rozliczeniu dotacji.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b="1" dirty="0" smtClean="0"/>
              <a:t>15 stycznia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366624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dirty="0" smtClean="0"/>
              <a:t>Wyniki naboru wniosków o dofinansowanie zadań w ramach Narodowego programu przebudowy dróg lokalnych – Etap II Bezpieczeństwo – Dostępność – Rozwój.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 smtClean="0"/>
              <a:t>Na 55 pozycji wniosek Gminy Męcinka znajduje się na 3 miejscu listy rankingowej pod względem uzyskanej punktacji podczas oceny merytorycznej. </a:t>
            </a:r>
          </a:p>
          <a:p>
            <a:pPr marL="0" indent="0">
              <a:buNone/>
            </a:pPr>
            <a:r>
              <a:rPr lang="pl-PL" dirty="0" smtClean="0"/>
              <a:t>I pozycja – 30,6 pkt., Gmina Męcinka 29,6 pkt., ostatnia pozycja: 16,2 pkt.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b="1" dirty="0" smtClean="0"/>
              <a:t>15 stycznia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393419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290" name="Picture 2" descr="C:\Documents and Settings\arleta\Moje dokumenty\Moje obrazy\SKMBT_C2531301301423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58230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86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ształt fali">
  <a:themeElements>
    <a:clrScheme name="Kształt fali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Kształt fali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ształt fali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Wiosna</Template>
  <TotalTime>186</TotalTime>
  <Words>1385</Words>
  <Application>Microsoft Office PowerPoint</Application>
  <PresentationFormat>Pokaz na ekranie (4:3)</PresentationFormat>
  <Paragraphs>92</Paragraphs>
  <Slides>50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50</vt:i4>
      </vt:variant>
    </vt:vector>
  </HeadingPairs>
  <TitlesOfParts>
    <vt:vector size="51" baseType="lpstr">
      <vt:lpstr>Kształt fali</vt:lpstr>
      <vt:lpstr>INFORMACJA Z DZIAŁALNOŚCI WÓJTA GMINY</vt:lpstr>
      <vt:lpstr>Styczeń</vt:lpstr>
      <vt:lpstr>Prezentacja programu PowerPoint</vt:lpstr>
      <vt:lpstr>11 stycznia </vt:lpstr>
      <vt:lpstr>Prezentacja programu PowerPoint</vt:lpstr>
      <vt:lpstr>Prezentacja programu PowerPoint</vt:lpstr>
      <vt:lpstr>15 stycznia</vt:lpstr>
      <vt:lpstr>15 stycznia</vt:lpstr>
      <vt:lpstr>Prezentacja programu PowerPoint</vt:lpstr>
      <vt:lpstr>17 stycznia</vt:lpstr>
      <vt:lpstr>4 stycznia</vt:lpstr>
      <vt:lpstr>21 stycznia</vt:lpstr>
      <vt:lpstr>23 stycznia</vt:lpstr>
      <vt:lpstr>Prezentacja programu PowerPoint</vt:lpstr>
      <vt:lpstr>21 stycznia</vt:lpstr>
      <vt:lpstr>Prezentacja programu PowerPoint</vt:lpstr>
      <vt:lpstr>Prezentacja programu PowerPoint</vt:lpstr>
      <vt:lpstr>22 stycznia</vt:lpstr>
      <vt:lpstr>22 stycznia</vt:lpstr>
      <vt:lpstr>22 stycznia</vt:lpstr>
      <vt:lpstr>23 stycznia</vt:lpstr>
      <vt:lpstr>23 stycznia</vt:lpstr>
      <vt:lpstr>25 stycznia</vt:lpstr>
      <vt:lpstr>NOWY SYSTEM GOSPODAROWANIA ODPADAMI KOMUNALNYMI</vt:lpstr>
      <vt:lpstr>Prezentacja programu PowerPoint</vt:lpstr>
      <vt:lpstr>Prezentacja programu PowerPoint</vt:lpstr>
      <vt:lpstr>Prezentacja programu PowerPoint</vt:lpstr>
      <vt:lpstr> Za właściwe zagospodarowanie odpadów komunalnych odpowiedzialna będzie gmina, a nie jak dotychczas,       firma odbierająca odpady. </vt:lpstr>
      <vt:lpstr> Obowiązkiem właściciela nieruchomości, na której zamieszkają mieszkańcy będzie uczestnictwo w systemie gospodarowania odpadami komunalnymi zorganizowanym przez gminę.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SORTOWNIA</vt:lpstr>
      <vt:lpstr>Prezentacja programu PowerPoint</vt:lpstr>
      <vt:lpstr>Prezentacja programu PowerPoint</vt:lpstr>
      <vt:lpstr>Prezentacja programu PowerPoint</vt:lpstr>
      <vt:lpstr>KOMPOSTOWNIA</vt:lpstr>
      <vt:lpstr>Prezentacja programu PowerPoint</vt:lpstr>
      <vt:lpstr>Prezentacja programu PowerPoint</vt:lpstr>
      <vt:lpstr>25 stycznia</vt:lpstr>
      <vt:lpstr>Prezentacja programu PowerPoint</vt:lpstr>
      <vt:lpstr>29 stycznia</vt:lpstr>
      <vt:lpstr>Uzgadnianie zmiany MPZP i studium dla schroniska w Stanisławowie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INFORMACJA Z DZIAŁALNOŚCI WÓJTA GMINY</dc:title>
  <cp:lastModifiedBy>Arleta Gregulska - Oksińska</cp:lastModifiedBy>
  <cp:revision>32</cp:revision>
  <cp:lastPrinted>2013-02-01T08:38:35Z</cp:lastPrinted>
  <dcterms:modified xsi:type="dcterms:W3CDTF">2013-02-01T08:39:06Z</dcterms:modified>
</cp:coreProperties>
</file>