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7" r:id="rId3"/>
    <p:sldId id="291" r:id="rId4"/>
    <p:sldId id="258" r:id="rId5"/>
    <p:sldId id="289" r:id="rId6"/>
    <p:sldId id="259" r:id="rId7"/>
    <p:sldId id="302" r:id="rId8"/>
    <p:sldId id="287" r:id="rId9"/>
    <p:sldId id="261" r:id="rId10"/>
    <p:sldId id="290" r:id="rId11"/>
    <p:sldId id="262" r:id="rId12"/>
    <p:sldId id="263" r:id="rId13"/>
    <p:sldId id="292" r:id="rId14"/>
    <p:sldId id="293" r:id="rId15"/>
    <p:sldId id="288" r:id="rId16"/>
    <p:sldId id="266" r:id="rId17"/>
    <p:sldId id="268" r:id="rId18"/>
    <p:sldId id="294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85" r:id="rId29"/>
    <p:sldId id="278" r:id="rId30"/>
    <p:sldId id="284" r:id="rId31"/>
    <p:sldId id="280" r:id="rId32"/>
    <p:sldId id="281" r:id="rId33"/>
    <p:sldId id="300" r:id="rId34"/>
    <p:sldId id="301" r:id="rId35"/>
    <p:sldId id="282" r:id="rId36"/>
    <p:sldId id="295" r:id="rId37"/>
    <p:sldId id="296" r:id="rId38"/>
    <p:sldId id="297" r:id="rId39"/>
    <p:sldId id="298" r:id="rId40"/>
    <p:sldId id="299" r:id="rId41"/>
    <p:sldId id="283" r:id="rId42"/>
    <p:sldId id="279" r:id="rId43"/>
    <p:sldId id="264" r:id="rId44"/>
    <p:sldId id="265" r:id="rId45"/>
    <p:sldId id="286" r:id="rId4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Prostokąt zaokrąglony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2014-06-23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2014-06-23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2014-06-23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2014-06-23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Prostokąt zaokrąglony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2014-06-23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pl-PL"/>
          </a:p>
        </p:txBody>
      </p:sp>
      <p:sp>
        <p:nvSpPr>
          <p:cNvPr id="7" name="Prostokąt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2014-06-23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2014-06-23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2014-06-23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2014-06-23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Prostokąt zaokrąglony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2014-06-23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2014-06-23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Prostokąt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rostokąt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Prostokąt zaokrąglony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D17FA3B-C404-4317-B0BC-953931111309}" type="datetimeFigureOut">
              <a:rPr lang="pl-PL" smtClean="0"/>
              <a:t>2014-06-23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4149080"/>
            <a:ext cx="6400800" cy="1489720"/>
          </a:xfrm>
        </p:spPr>
        <p:txBody>
          <a:bodyPr/>
          <a:lstStyle/>
          <a:p>
            <a:r>
              <a:rPr lang="pl-PL" dirty="0" smtClean="0">
                <a:solidFill>
                  <a:schemeClr val="tx1"/>
                </a:solidFill>
              </a:rPr>
              <a:t>ZA OKRES OD 5.05. DO 20.06.2014 r.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INFORMACJA Z DZIAŁALNOŚCI WÓJTA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7830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772400" cy="1143000"/>
          </a:xfrm>
        </p:spPr>
        <p:txBody>
          <a:bodyPr/>
          <a:lstStyle/>
          <a:p>
            <a:r>
              <a:rPr lang="pl-PL" dirty="0" smtClean="0"/>
              <a:t>15 maja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Udział w Gminnych Zawodach Wędkarskich           w Małuszowie</a:t>
            </a:r>
            <a:endParaRPr lang="pl-PL" dirty="0"/>
          </a:p>
        </p:txBody>
      </p:sp>
      <p:pic>
        <p:nvPicPr>
          <p:cNvPr id="3074" name="Picture 2" descr="C:\Users\arleta\Downloads\zlot motocyklowy\IMG_42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420888"/>
            <a:ext cx="5823620" cy="388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22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19 maja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b="1" dirty="0" smtClean="0"/>
              <a:t>Udział w konferencji </a:t>
            </a:r>
            <a:r>
              <a:rPr lang="pl-PL" b="1" dirty="0"/>
              <a:t>„Rolnictwo dolnośląskie w 10 lat po akcesji” pod honorowym patronatem ministra rolnictwa i rozwoju wsi Marka </a:t>
            </a:r>
            <a:r>
              <a:rPr lang="pl-PL" b="1" dirty="0" smtClean="0"/>
              <a:t>Sawickiego</a:t>
            </a:r>
            <a:r>
              <a:rPr lang="pl-PL" b="1" dirty="0"/>
              <a:t> </a:t>
            </a:r>
            <a:r>
              <a:rPr lang="pl-PL" b="1" dirty="0" smtClean="0"/>
              <a:t>na Uniwersytecie Przyrodniczym we Wrocławiu.</a:t>
            </a:r>
          </a:p>
          <a:p>
            <a:pPr marL="0" indent="0">
              <a:buNone/>
            </a:pPr>
            <a:endParaRPr lang="pl-PL" b="1" dirty="0"/>
          </a:p>
          <a:p>
            <a:pPr marL="0" indent="0">
              <a:buNone/>
            </a:pPr>
            <a:r>
              <a:rPr lang="pl-PL" dirty="0" smtClean="0"/>
              <a:t>Gmina Męcinka jako jedyna została zaproszona do zaprezentowania swojego dorobku w pozyskiwaniu środków unijnych oraz realizacji przedsięwzięć unijnych. </a:t>
            </a:r>
          </a:p>
          <a:p>
            <a:pPr marL="0" indent="0">
              <a:buNone/>
            </a:pPr>
            <a:r>
              <a:rPr lang="pl-PL" dirty="0" smtClean="0"/>
              <a:t>Gminę prezentowano jako dobry przykład dla innych samorządów województwa.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4216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23 maja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914400" y="1556792"/>
            <a:ext cx="7772400" cy="4463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smtClean="0"/>
              <a:t>Otwarcie Kina za Rogiem w Męcince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sz="1800" dirty="0" smtClean="0"/>
              <a:t>Celem utworzenia kina jest zapewnienie mieszkańcom gminy godnej oferty kulturalnej na wyższym poziomie. </a:t>
            </a:r>
          </a:p>
          <a:p>
            <a:pPr marL="0" indent="0">
              <a:buNone/>
            </a:pPr>
            <a:r>
              <a:rPr lang="pl-PL" sz="1800" dirty="0" smtClean="0"/>
              <a:t>Jest to kino bezpłatne dla społeczności. Niebawem uruchomiona zostanie strona kina w Męcince, gdzie można będzie głosować nad danym filmem i poprzez to samodzielnie decydować o repertuarze.</a:t>
            </a:r>
          </a:p>
          <a:p>
            <a:pPr marL="0" indent="0">
              <a:buNone/>
            </a:pPr>
            <a:r>
              <a:rPr lang="pl-PL" sz="1800" dirty="0" smtClean="0"/>
              <a:t>Jest to pierwsze tego typu kino dla mieszkańców na Dolnym Śląsku.          W </a:t>
            </a:r>
            <a:r>
              <a:rPr lang="pl-PL" sz="1800" dirty="0"/>
              <a:t>P</a:t>
            </a:r>
            <a:r>
              <a:rPr lang="pl-PL" sz="1800" dirty="0" smtClean="0"/>
              <a:t>olsce jest ich kilkanaście.</a:t>
            </a:r>
            <a:endParaRPr lang="pl-PL" sz="1800" dirty="0"/>
          </a:p>
        </p:txBody>
      </p:sp>
      <p:pic>
        <p:nvPicPr>
          <p:cNvPr id="2050" name="Picture 2" descr="C:\Users\arleta\Desktop\22as\IMG_37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437112"/>
            <a:ext cx="3168352" cy="211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33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Kino za rogi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53" y="908720"/>
            <a:ext cx="428625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Kino za rogi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04" y="2387635"/>
            <a:ext cx="4286250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Kino za rogi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88" y="3861047"/>
            <a:ext cx="4286250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Filmy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6692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25 maja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 smtClean="0"/>
              <a:t>Organizacja Wyborów </a:t>
            </a:r>
            <a:r>
              <a:rPr lang="pl-PL" b="1" dirty="0"/>
              <a:t>do Parlamentu Europejskiego </a:t>
            </a:r>
            <a:r>
              <a:rPr lang="pl-PL" b="1" dirty="0" smtClean="0"/>
              <a:t>w </a:t>
            </a:r>
            <a:r>
              <a:rPr lang="pl-PL" b="1" dirty="0"/>
              <a:t>gminie Męcinka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7209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27 maja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914400" y="1700808"/>
            <a:ext cx="7772400" cy="4318992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Udział w gali konkursu Markowy Samorząd              w Warszawie.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sz="2000" dirty="0" smtClean="0"/>
              <a:t>Spotkanie w Ministerstwie Spraw Wewnętrznych i Biurze Usuwania Skutków Powodzi  w Warszawie. 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49433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31 maja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Udział w Dniu Dziecka w Przybyłowicach</a:t>
            </a:r>
            <a:endParaRPr lang="pl-PL" dirty="0"/>
          </a:p>
        </p:txBody>
      </p:sp>
      <p:pic>
        <p:nvPicPr>
          <p:cNvPr id="4" name="Picture 2" descr="http://www.mecinka.pl/images/stories/file/news/2014/czerwiec/dzien_dziecka_przybylowice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32856"/>
            <a:ext cx="7448178" cy="392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68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 czerwca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914400" y="1628800"/>
            <a:ext cx="7772400" cy="4391000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Udział w Dniu Dziecka w Piotrowicach</a:t>
            </a:r>
            <a:endParaRPr lang="pl-PL" dirty="0"/>
          </a:p>
        </p:txBody>
      </p:sp>
      <p:pic>
        <p:nvPicPr>
          <p:cNvPr id="11266" name="Picture 2" descr="dzien_dziecka_piotrowice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96952"/>
            <a:ext cx="261028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zien_dziecka_piotrowice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919" y="2996952"/>
            <a:ext cx="261028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zien_dziecka_piotrowice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996952"/>
            <a:ext cx="2601921" cy="208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11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 czerwca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Organizacja seansów filmowych z okazji Dnia Dziecka w Męcince</a:t>
            </a:r>
            <a:endParaRPr lang="pl-PL" dirty="0"/>
          </a:p>
        </p:txBody>
      </p:sp>
      <p:pic>
        <p:nvPicPr>
          <p:cNvPr id="6146" name="Picture 2" descr="C:\Users\arleta\Downloads\znak kino za rogie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780928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59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3 maja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914400" y="1628800"/>
            <a:ext cx="7772400" cy="4391000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Udział i współorganizacja Zlotu Motocyklowego          w Kondratowie</a:t>
            </a:r>
            <a:endParaRPr lang="pl-PL" dirty="0"/>
          </a:p>
        </p:txBody>
      </p:sp>
      <p:pic>
        <p:nvPicPr>
          <p:cNvPr id="4098" name="Picture 2" descr="C:\Users\arleta\Downloads\zlot motocyklowy\IMG_41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36912"/>
            <a:ext cx="54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84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10 czerwca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914400" y="1628800"/>
            <a:ext cx="7772400" cy="4391000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Udział w Dniu Rodziny Szkoły Podstawowej               z Piotrowic</a:t>
            </a:r>
            <a:endParaRPr lang="pl-PL" dirty="0"/>
          </a:p>
        </p:txBody>
      </p:sp>
      <p:pic>
        <p:nvPicPr>
          <p:cNvPr id="2050" name="Picture 2" descr="F:\arleta_prezentacja\dzien_rodziny_GOK_10VI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68960"/>
            <a:ext cx="399644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arleta_prezentacja\dzien_rodziny_GOK_10VI (17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076217"/>
            <a:ext cx="3985558" cy="265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3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10 czerwca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Udział w uroczystościach Dnia Patrona w Szkole Podstawowej im. Piastów Śląskich w Piotrowicach</a:t>
            </a:r>
            <a:endParaRPr lang="pl-PL" dirty="0"/>
          </a:p>
        </p:txBody>
      </p:sp>
      <p:pic>
        <p:nvPicPr>
          <p:cNvPr id="4098" name="Picture 2" descr="C:\Users\arleta\Downloads\dzień patrona 2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492896"/>
            <a:ext cx="6085681" cy="406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94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12 czerwca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Spotkanie z rodzicami w punkcie przedszkolnym „Krasnoludki” w Pomocnem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6437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13 czerwca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Udział w pikniku rodzinnym zorganizowanym przez punkt przedszkolny w Piotrowicach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7153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13 czerwca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Udział w </a:t>
            </a:r>
            <a:r>
              <a:rPr lang="pl-PL" dirty="0" smtClean="0"/>
              <a:t>Pikniku Militarnym w </a:t>
            </a:r>
            <a:r>
              <a:rPr lang="pl-PL" dirty="0" smtClean="0"/>
              <a:t>Chełmcu</a:t>
            </a:r>
            <a:endParaRPr lang="pl-PL" dirty="0"/>
          </a:p>
        </p:txBody>
      </p:sp>
      <p:pic>
        <p:nvPicPr>
          <p:cNvPr id="5124" name="Picture 4" descr="C:\Users\arleta\Downloads\chelmiec_militarny\chelmiec_militarny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483" y="2348880"/>
            <a:ext cx="295705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ymbol zastępczy zawartości 2"/>
          <p:cNvSpPr txBox="1">
            <a:spLocks/>
          </p:cNvSpPr>
          <p:nvPr/>
        </p:nvSpPr>
        <p:spPr>
          <a:xfrm>
            <a:off x="785330" y="5517232"/>
            <a:ext cx="3403104" cy="72008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pl-PL" sz="1000" dirty="0" smtClean="0"/>
              <a:t>Zdjęcia udostępnione dzięki uprzejmości </a:t>
            </a:r>
          </a:p>
          <a:p>
            <a:pPr marL="0" indent="0">
              <a:buFont typeface="Wingdings 2"/>
              <a:buNone/>
            </a:pPr>
            <a:r>
              <a:rPr lang="pl-PL" sz="1000" dirty="0" smtClean="0"/>
              <a:t>pana Janusza Wasiluka</a:t>
            </a:r>
            <a:endParaRPr lang="pl-PL" sz="1000" dirty="0"/>
          </a:p>
        </p:txBody>
      </p:sp>
      <p:pic>
        <p:nvPicPr>
          <p:cNvPr id="5125" name="Picture 5" descr="C:\Users\arleta\Downloads\chelmiec_militarny\chelmiec_militarny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48880"/>
            <a:ext cx="3528392" cy="290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25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17 czerwca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Spotkanie z przedstawicielami firmy </a:t>
            </a:r>
            <a:r>
              <a:rPr lang="pl-PL" dirty="0" err="1" smtClean="0"/>
              <a:t>Renovis</a:t>
            </a:r>
            <a:r>
              <a:rPr lang="pl-PL" dirty="0" smtClean="0"/>
              <a:t> z Katowic modernizacji oświetlenia w obiektach komunalnych gminy ( Urząd Gminy, szkoły, kompleks </a:t>
            </a:r>
            <a:r>
              <a:rPr lang="pl-PL" dirty="0" err="1" smtClean="0"/>
              <a:t>rekreacyjno</a:t>
            </a:r>
            <a:r>
              <a:rPr lang="pl-PL" dirty="0" smtClean="0"/>
              <a:t> – sportowy, ewentualna budowa oświetlenia parkowego).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8313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17 czerwca, godz. 16.00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914400" y="1628800"/>
            <a:ext cx="7772400" cy="4391000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Spotkanie z rodzicami uczniów Zespołu Szkół w Męcince w gminnym obiekcie </a:t>
            </a:r>
            <a:r>
              <a:rPr lang="pl-PL" dirty="0" err="1" smtClean="0"/>
              <a:t>kulturalno</a:t>
            </a:r>
            <a:r>
              <a:rPr lang="pl-PL" dirty="0" smtClean="0"/>
              <a:t> – edukacyjnym w Męcince.</a:t>
            </a:r>
            <a:endParaRPr lang="pl-PL" dirty="0"/>
          </a:p>
        </p:txBody>
      </p:sp>
      <p:pic>
        <p:nvPicPr>
          <p:cNvPr id="3074" name="Picture 2" descr="F:\arleta_prezentacja\rodzice_17VI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45363"/>
            <a:ext cx="4300145" cy="286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arleta_prezentacja\rodzice_17VI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338" y="3214531"/>
            <a:ext cx="4302478" cy="286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8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17 czerwca, godz. 17.00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914400" y="1700808"/>
            <a:ext cx="7772400" cy="4318992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Organizacja konsultacji społecznych w sprawie budowy strategii rozwoju gminy Męcinka dla stowarzyszeń, parafii, szkół i GBP. 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098" name="Picture 2" descr="F:\arleta_prezentacja\konsultacje_n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140968"/>
            <a:ext cx="475252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70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17 czerwca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Kontrola inwestycji gminnych – budowa drogi w Kondratowie.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6363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18 czerwca, godz. 17.00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Organizacja konsultacji społecznych w sprawie budowy strategii rozwoju gminy Męcinka dla </a:t>
            </a:r>
            <a:r>
              <a:rPr lang="pl-PL" dirty="0" smtClean="0"/>
              <a:t>przedsiębiorców.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 smtClean="0"/>
              <a:t>Organizacja spotkania informacyjnego na temat programów unijnych na lata 2014 – 2020 dla przedsiębiorców.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4580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rleta\Downloads\zlot motocyklowy\IMG_41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54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rleta\Downloads\zlot motocyklowy\2014-05-31 19.57.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164702"/>
            <a:ext cx="3293858" cy="439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43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16 czerwca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Odbiór placów zabaw w Męcince i Piotrowicach w ramach projektu systemowego POKL Modernizacja Oddziałów Przedszkolnych.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 smtClean="0"/>
              <a:t>Kwota dotacji: 174 540 zł  </a:t>
            </a:r>
          </a:p>
          <a:p>
            <a:pPr marL="0" indent="0">
              <a:buNone/>
            </a:pPr>
            <a:r>
              <a:rPr lang="pl-PL" dirty="0" smtClean="0"/>
              <a:t>Budżet Gminy Męcinka: 8 000 zł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7989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 czerwca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914400" y="1556792"/>
            <a:ext cx="7772400" cy="4463008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Wyjazd studyjny do Świeradowa Zdrój. Tematyką przewodnią była budowa tras rowerowych w aspekcie </a:t>
            </a:r>
            <a:r>
              <a:rPr lang="pl-PL" dirty="0" err="1" smtClean="0"/>
              <a:t>formalno</a:t>
            </a:r>
            <a:r>
              <a:rPr lang="pl-PL" dirty="0" smtClean="0"/>
              <a:t> – </a:t>
            </a:r>
            <a:r>
              <a:rPr lang="pl-PL" dirty="0" err="1" smtClean="0"/>
              <a:t>prawno</a:t>
            </a:r>
            <a:r>
              <a:rPr lang="pl-PL" dirty="0" smtClean="0"/>
              <a:t> – technicznym na przykładzie gminy Świeradów Zdrój.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5943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21 czerwca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914400" y="1772816"/>
            <a:ext cx="7772400" cy="4246984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Udział w zawodach strzeleckich w Stanisławowie.</a:t>
            </a:r>
            <a:endParaRPr lang="pl-PL" dirty="0"/>
          </a:p>
        </p:txBody>
      </p:sp>
      <p:pic>
        <p:nvPicPr>
          <p:cNvPr id="1026" name="Picture 2" descr="\\ug-mecinka\images\images_wspolne\2014 06 21\IMG_48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08920"/>
            <a:ext cx="5508611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09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ug-mecinka\images\images_wspolne\2014 06 21\IMG_48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02" y="548680"/>
            <a:ext cx="388843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ug-mecinka\images\images_wspolne\2014 06 21\IMG_48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42" y="3645024"/>
            <a:ext cx="3920379" cy="261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ug-mecinka\images\images_wspolne\2014 06 21\IMG_48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854" y="548680"/>
            <a:ext cx="3851921" cy="256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ug-mecinka\images\images_wspolne\2014 06 21\IMG_48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854" y="3627590"/>
            <a:ext cx="3851921" cy="256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2106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\\ug-mecinka\images\images_wspolne\2014 06 21\IMG_48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487911" cy="565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4111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21 czerwca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914400" y="1700808"/>
            <a:ext cx="7772400" cy="4318992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Udział w Nocy Świętojańskiej sołectwa Męcinka zorganizowanej przez sołtysa, radnych, OSP Męcinka, radę sołecką, zespół </a:t>
            </a:r>
            <a:r>
              <a:rPr lang="pl-PL" dirty="0" err="1" smtClean="0"/>
              <a:t>Ojry</a:t>
            </a:r>
            <a:r>
              <a:rPr lang="pl-PL" dirty="0" smtClean="0"/>
              <a:t> Bis, kabaret Żmije, </a:t>
            </a:r>
            <a:r>
              <a:rPr lang="pl-PL" dirty="0" err="1" smtClean="0"/>
              <a:t>scholę</a:t>
            </a:r>
            <a:r>
              <a:rPr lang="pl-PL" dirty="0" smtClean="0"/>
              <a:t> Eden i współorganizowanej przez sołectwo Chroślice oraz zespoły: </a:t>
            </a:r>
            <a:r>
              <a:rPr lang="pl-PL" dirty="0" err="1" smtClean="0"/>
              <a:t>Chrośliczanie</a:t>
            </a:r>
            <a:r>
              <a:rPr lang="pl-PL" dirty="0" smtClean="0"/>
              <a:t>, Perła z </a:t>
            </a:r>
            <a:r>
              <a:rPr lang="pl-PL" dirty="0"/>
              <a:t>P</a:t>
            </a:r>
            <a:r>
              <a:rPr lang="pl-PL" dirty="0" smtClean="0"/>
              <a:t>rzybyłowic z Piotrowiczanki. 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 smtClean="0"/>
              <a:t>Przykład partnerskiej imprezy. 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2309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rleta\Downloads\phoca_thumb_l_noc swietojanska w gminie mecinka fot. ewa jakubowska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09" y="332657"/>
            <a:ext cx="3915952" cy="261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rleta\Downloads\phoca_thumb_l_noc swietojanska w gminie mecinka fot. ewa jakubowska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71664"/>
            <a:ext cx="4114753" cy="274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rleta\Downloads\phoca_thumb_l_noc swietojanska w gminie mecinka fot. ewa jakubowska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09" y="3671664"/>
            <a:ext cx="4074812" cy="271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rleta\Downloads\phoca_thumb_l_noc swietojanska w gminie mecinka fot. ewa jakubowska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365" y="332657"/>
            <a:ext cx="4102404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71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rleta\Downloads\phoca_thumb_l_noc swietojanska w gminie mecinka fot. ewa jakubowska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042420" cy="269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rleta\Downloads\phoca_thumb_l_noc swietojanska w gminie mecinka fot. ewa jakubowska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638262"/>
            <a:ext cx="4160623" cy="277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rleta\Downloads\phoca_thumb_l_noc swietojanska w gminie mecinka fot. ewa jakubowska5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90" y="3645024"/>
            <a:ext cx="4150486" cy="276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rleta\Downloads\phoca_thumb_l_noc swietojanska w gminie mecinka fot. ewa jakubowska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648"/>
            <a:ext cx="4118872" cy="274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27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rleta\Downloads\phoca_thumb_l_noc swietojanska w gminie mecinka fot. ewa jakubowska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210363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rleta\Downloads\phoca_thumb_l_noc swietojanska w gminie mecinka fot. ewa jakubowska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15" y="232115"/>
            <a:ext cx="4253141" cy="283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rleta\Downloads\phoca_thumb_l_noc swietojanska w gminie mecinka fot. ewa jakubowska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39" y="3429000"/>
            <a:ext cx="4193662" cy="279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rleta\Downloads\phoca_thumb_l_noc swietojanska w gminie mecinka fot. ewa jakubowska5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759" y="3429000"/>
            <a:ext cx="4252797" cy="279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68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rleta\Downloads\phoca_thumb_l_noc swietojanska w gminie mecinka fot. ewa jakubowska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426279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rleta\Downloads\phoca_thumb_l_noc swietojanska w gminie mecinka fot. ewa jakubowska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93" y="3573016"/>
            <a:ext cx="4438734" cy="296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rleta\Downloads\phoca_thumb_l_noc swietojanska w gminie mecinka fot. ewa jakubowska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0648"/>
            <a:ext cx="4006795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arleta\Downloads\phoca_thumb_l_noc swietojanska w gminie mecinka fot. ewa jakubowska6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03914"/>
            <a:ext cx="4006795" cy="29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03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6 maja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Udział w zebraniu wiejskim w Stanisławowie</a:t>
            </a:r>
            <a:endParaRPr lang="pl-PL" dirty="0"/>
          </a:p>
        </p:txBody>
      </p:sp>
      <p:pic>
        <p:nvPicPr>
          <p:cNvPr id="1026" name="Picture 2" descr="F:\arleta_prezentacja\stanisławów_zebranie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068960"/>
            <a:ext cx="410445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arleta_prezentacja\stanisławów_zebranie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053372"/>
            <a:ext cx="4114514" cy="274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83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rleta\Downloads\ogień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53" y="252199"/>
            <a:ext cx="4388992" cy="248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rleta\Downloads\ogień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65" y="3356992"/>
            <a:ext cx="4368181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arleta\Downloads\ogień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52199"/>
            <a:ext cx="4115490" cy="248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arleta\Downloads\ogień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132" y="3356992"/>
            <a:ext cx="412838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42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22 czerwca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914400" y="1772816"/>
            <a:ext cx="7772400" cy="4246984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Organizacja seansów filmowych w Kinie za Rogiem w Męcince.</a:t>
            </a:r>
            <a:endParaRPr lang="pl-PL" dirty="0"/>
          </a:p>
        </p:txBody>
      </p:sp>
      <p:pic>
        <p:nvPicPr>
          <p:cNvPr id="7170" name="Picture 2" descr="C:\Users\arleta\Downloads\znak kino za rogie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636912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93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Wykonanie remontu sieci wodociągowej w Piotrowicach ( 220 m), Męcince ( 144 m)  i Słupie           ( zamontowano dwie dodatkowe zasuwy). 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 smtClean="0"/>
              <a:t>Ogółem na zadanie wydatkowano ok. 40 tys. zł  z budżetu gminy Męcinka.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6645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Zamówienia publiczne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914400" y="1916832"/>
            <a:ext cx="7772400" cy="4102968"/>
          </a:xfrm>
        </p:spPr>
        <p:txBody>
          <a:bodyPr>
            <a:normAutofit fontScale="62500" lnSpcReduction="20000"/>
          </a:bodyPr>
          <a:lstStyle/>
          <a:p>
            <a:r>
              <a:rPr lang="pl-PL" dirty="0"/>
              <a:t>23 maja   2014 r. </a:t>
            </a:r>
            <a:r>
              <a:rPr lang="pl-PL" u="sng" dirty="0"/>
              <a:t>rozstrzygnięto przetarg</a:t>
            </a:r>
            <a:r>
              <a:rPr lang="pl-PL" dirty="0"/>
              <a:t> : </a:t>
            </a:r>
            <a:r>
              <a:rPr lang="pl-PL" b="1" dirty="0"/>
              <a:t>Przebudowa dróg gminnych realizowana w ramach usuwania klęsk żywiołowych: Droga gminna w Kondratowie nr dz. 40 i droga gminna w Myślinowie nr dz. 340 i część dz. 348/1</a:t>
            </a:r>
            <a:r>
              <a:rPr lang="pl-PL" b="1" dirty="0" smtClean="0"/>
              <a:t>,</a:t>
            </a:r>
          </a:p>
          <a:p>
            <a:pPr marL="0" indent="0">
              <a:buNone/>
            </a:pPr>
            <a:endParaRPr lang="pl-PL" dirty="0"/>
          </a:p>
          <a:p>
            <a:r>
              <a:rPr lang="pl-PL" dirty="0"/>
              <a:t>30 maja 2014 r. nastąpiło </a:t>
            </a:r>
            <a:r>
              <a:rPr lang="pl-PL" u="sng" dirty="0"/>
              <a:t>podpisanie umowy</a:t>
            </a:r>
            <a:r>
              <a:rPr lang="pl-PL" dirty="0"/>
              <a:t> z firmą : </a:t>
            </a:r>
            <a:r>
              <a:rPr lang="pl-PL" b="1" dirty="0"/>
              <a:t>Usługi Budowlano- Ziemne Jarosław Jachym, Piotrowice 68 , 59-424 Męcinka </a:t>
            </a:r>
            <a:r>
              <a:rPr lang="pl-PL" i="1" dirty="0"/>
              <a:t>( oferta z najniższa ceną).</a:t>
            </a:r>
            <a:endParaRPr lang="pl-PL" dirty="0"/>
          </a:p>
          <a:p>
            <a:pPr marL="0" indent="0">
              <a:buNone/>
            </a:pPr>
            <a:endParaRPr lang="pl-PL" dirty="0"/>
          </a:p>
          <a:p>
            <a:r>
              <a:rPr lang="pl-PL" dirty="0"/>
              <a:t>29  maja  2014 r. </a:t>
            </a:r>
            <a:r>
              <a:rPr lang="pl-PL" u="sng" dirty="0"/>
              <a:t>rozstrzygnięto przetarg</a:t>
            </a:r>
            <a:r>
              <a:rPr lang="pl-PL" dirty="0"/>
              <a:t> : </a:t>
            </a:r>
            <a:r>
              <a:rPr lang="pl-PL" b="1" dirty="0"/>
              <a:t>MODERNIZACJA ODDZIAŁÓW  PRZEDSZKOLNYCH W  GMINIE MĘCINKA: Dostosowanie pomieszczeń oraz dostawa wyposażenia do oddziałów przedszkolnych</a:t>
            </a:r>
            <a:r>
              <a:rPr lang="pl-PL" b="1" dirty="0" smtClean="0"/>
              <a:t>,</a:t>
            </a:r>
          </a:p>
          <a:p>
            <a:pPr marL="0" indent="0">
              <a:buNone/>
            </a:pPr>
            <a:endParaRPr lang="pl-PL" dirty="0"/>
          </a:p>
          <a:p>
            <a:r>
              <a:rPr lang="pl-PL" dirty="0"/>
              <a:t>30 maja 2014 r.</a:t>
            </a:r>
            <a:r>
              <a:rPr lang="pl-PL" b="1" dirty="0"/>
              <a:t> </a:t>
            </a:r>
            <a:r>
              <a:rPr lang="pl-PL" u="sng" dirty="0"/>
              <a:t>nastąpiło podpisanie umowy z firmą</a:t>
            </a:r>
            <a:r>
              <a:rPr lang="pl-PL" b="1" dirty="0"/>
              <a:t> : Moje </a:t>
            </a:r>
            <a:r>
              <a:rPr lang="pl-PL" b="1" dirty="0" err="1"/>
              <a:t>Bambino</a:t>
            </a:r>
            <a:r>
              <a:rPr lang="pl-PL" b="1" dirty="0"/>
              <a:t> Sp. z o.o. </a:t>
            </a:r>
            <a:r>
              <a:rPr lang="pl-PL" b="1" dirty="0" err="1"/>
              <a:t>Sp.K</a:t>
            </a:r>
            <a:r>
              <a:rPr lang="pl-PL" b="1" dirty="0"/>
              <a:t>. ul. Graniczna 46, 93-428 Łódź </a:t>
            </a:r>
            <a:r>
              <a:rPr lang="pl-PL" i="1" dirty="0"/>
              <a:t>(wpłynęła jedna oferta).</a:t>
            </a:r>
            <a:endParaRPr lang="pl-PL" dirty="0"/>
          </a:p>
          <a:p>
            <a:pPr marL="0" indent="0">
              <a:buNone/>
            </a:pPr>
            <a:endParaRPr lang="pl-PL" dirty="0"/>
          </a:p>
          <a:p>
            <a:r>
              <a:rPr lang="pl-PL" dirty="0"/>
              <a:t>13.06.2014 r.</a:t>
            </a:r>
            <a:r>
              <a:rPr lang="pl-PL" b="1" dirty="0"/>
              <a:t> </a:t>
            </a:r>
            <a:r>
              <a:rPr lang="pl-PL" u="sng" dirty="0"/>
              <a:t>ogłoszono przetarg</a:t>
            </a:r>
            <a:r>
              <a:rPr lang="pl-PL" dirty="0"/>
              <a:t> : </a:t>
            </a:r>
            <a:r>
              <a:rPr lang="pl-PL" b="1" dirty="0"/>
              <a:t>ZAKUP PALIW PŁYNNYCH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0908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3 czerwca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539552" y="1556792"/>
            <a:ext cx="8136904" cy="424698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l-PL" b="1" dirty="0"/>
              <a:t>Ogłoszenie </a:t>
            </a:r>
            <a:r>
              <a:rPr lang="pl-PL" b="1" dirty="0" smtClean="0"/>
              <a:t>o otwartym </a:t>
            </a:r>
            <a:r>
              <a:rPr lang="pl-PL" b="1" dirty="0"/>
              <a:t>konkursie ofert </a:t>
            </a:r>
            <a:r>
              <a:rPr lang="pl-PL" b="1" dirty="0" smtClean="0"/>
              <a:t>na </a:t>
            </a:r>
            <a:r>
              <a:rPr lang="pl-PL" b="1" dirty="0"/>
              <a:t>realizację zadań publicznych z zakresu wsparcia wkładów własnych organizacji pozarządowych do projektów, na które organizacje pozyskały środki </a:t>
            </a:r>
            <a:r>
              <a:rPr lang="pl-PL" b="1" dirty="0" smtClean="0"/>
              <a:t>finansowe. </a:t>
            </a:r>
          </a:p>
          <a:p>
            <a:pPr marL="0" indent="0">
              <a:buNone/>
            </a:pPr>
            <a:endParaRPr lang="pl-PL" b="1" dirty="0"/>
          </a:p>
          <a:p>
            <a:pPr marL="0" indent="0">
              <a:buNone/>
            </a:pPr>
            <a:r>
              <a:rPr lang="pl-PL" sz="2000" dirty="0" smtClean="0"/>
              <a:t>W ramach konkursu FIO Ministerstwa Pracy i Polityki Społecznej dwa stowarzyszenia z naszej gminy pozyskały dotację:</a:t>
            </a:r>
          </a:p>
          <a:p>
            <a:pPr marL="0" indent="0">
              <a:buNone/>
            </a:pPr>
            <a:endParaRPr lang="pl-PL" sz="2000" dirty="0" smtClean="0"/>
          </a:p>
          <a:p>
            <a:pPr marL="0" indent="0">
              <a:buNone/>
            </a:pPr>
            <a:r>
              <a:rPr lang="pl-PL" sz="2000" dirty="0" smtClean="0"/>
              <a:t>1.    OSP Męcinka, projekt : Akademia filmu w Męcince </a:t>
            </a:r>
          </a:p>
          <a:p>
            <a:pPr marL="0" indent="0">
              <a:buNone/>
            </a:pPr>
            <a:r>
              <a:rPr lang="pl-PL" sz="2000" dirty="0"/>
              <a:t> </a:t>
            </a:r>
            <a:r>
              <a:rPr lang="pl-PL" sz="2000" dirty="0" smtClean="0"/>
              <a:t>      wartość projektu: 68 110 zł, pozyskana dotacja: 60 900 zł </a:t>
            </a:r>
          </a:p>
          <a:p>
            <a:pPr marL="0" indent="0">
              <a:buNone/>
            </a:pPr>
            <a:r>
              <a:rPr lang="pl-PL" sz="2000" dirty="0"/>
              <a:t> </a:t>
            </a:r>
            <a:r>
              <a:rPr lang="pl-PL" sz="2000" dirty="0" smtClean="0"/>
              <a:t>      ( Na 1832 projekty z całej Polski projekt OSP znalazł się na 6 pozycji pod </a:t>
            </a:r>
          </a:p>
          <a:p>
            <a:pPr marL="0" indent="0">
              <a:buNone/>
            </a:pPr>
            <a:r>
              <a:rPr lang="pl-PL" sz="2000" dirty="0"/>
              <a:t> </a:t>
            </a:r>
            <a:r>
              <a:rPr lang="pl-PL" sz="2000" dirty="0" smtClean="0"/>
              <a:t>       względem otrzymanych punktów).</a:t>
            </a:r>
          </a:p>
          <a:p>
            <a:pPr marL="0" indent="0">
              <a:buNone/>
            </a:pPr>
            <a:endParaRPr lang="pl-PL" sz="2000" dirty="0" smtClean="0"/>
          </a:p>
          <a:p>
            <a:pPr marL="457200" indent="-457200">
              <a:buAutoNum type="arabicPeriod" startAt="2"/>
            </a:pPr>
            <a:r>
              <a:rPr lang="pl-PL" sz="2000" dirty="0" smtClean="0"/>
              <a:t>Patria Nostra z Pomocnego, projekt: </a:t>
            </a:r>
            <a:r>
              <a:rPr lang="pl-PL" sz="2000" dirty="0" err="1" smtClean="0"/>
              <a:t>Geocaching</a:t>
            </a:r>
            <a:r>
              <a:rPr lang="pl-PL" sz="2000" dirty="0" smtClean="0"/>
              <a:t> lokalnie, </a:t>
            </a:r>
          </a:p>
          <a:p>
            <a:pPr marL="0" indent="0">
              <a:buNone/>
            </a:pPr>
            <a:r>
              <a:rPr lang="pl-PL" sz="2000" dirty="0"/>
              <a:t> </a:t>
            </a:r>
            <a:r>
              <a:rPr lang="pl-PL" sz="2000" dirty="0" smtClean="0"/>
              <a:t>       wartość projektu: 65 335 zł, pozyskana dotacja: 59 335 zł.</a:t>
            </a:r>
            <a:endParaRPr lang="pl-PL" sz="2000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5203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755576" y="1844824"/>
            <a:ext cx="7772400" cy="25202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b="1" dirty="0" smtClean="0">
                <a:latin typeface="Monotype Corsiva" panose="03010101010201010101" pitchFamily="66" charset="0"/>
              </a:rPr>
              <a:t>Dziękuję za uwagę</a:t>
            </a:r>
          </a:p>
          <a:p>
            <a:pPr marL="0" indent="0" algn="ctr">
              <a:buNone/>
            </a:pPr>
            <a:endParaRPr lang="pl-PL" sz="3200" b="1" dirty="0"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r>
              <a:rPr lang="pl-PL" sz="3200" b="1" dirty="0" smtClean="0">
                <a:latin typeface="Monotype Corsiva" panose="03010101010201010101" pitchFamily="66" charset="0"/>
              </a:rPr>
              <a:t>Zbigniew </a:t>
            </a:r>
            <a:r>
              <a:rPr lang="pl-PL" sz="3200" b="1" dirty="0" err="1" smtClean="0">
                <a:latin typeface="Monotype Corsiva" panose="03010101010201010101" pitchFamily="66" charset="0"/>
              </a:rPr>
              <a:t>Przychodzeń</a:t>
            </a:r>
            <a:endParaRPr lang="pl-PL" sz="3200" b="1" dirty="0" smtClean="0"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r>
              <a:rPr lang="pl-PL" sz="3200" b="1" dirty="0" smtClean="0">
                <a:latin typeface="Monotype Corsiva" panose="03010101010201010101" pitchFamily="66" charset="0"/>
              </a:rPr>
              <a:t>Wójt Gminy Męcinka</a:t>
            </a:r>
            <a:endParaRPr lang="pl-PL" sz="32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40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8 maja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Udział w Święcie Biblioteki w Męcince</a:t>
            </a:r>
            <a:endParaRPr lang="pl-PL" dirty="0"/>
          </a:p>
        </p:txBody>
      </p:sp>
      <p:pic>
        <p:nvPicPr>
          <p:cNvPr id="2050" name="Picture 2" descr="C:\Users\arleta\Desktop\ug honorowi\swieto_bilioteki (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808227"/>
            <a:ext cx="3208350" cy="236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rleta\Desktop\ug honorowi\swieto_bilioteki (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08227"/>
            <a:ext cx="4193090" cy="233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7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11 maja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Udział w Dniu Seniora w Chroślicach</a:t>
            </a:r>
            <a:endParaRPr lang="pl-PL" dirty="0"/>
          </a:p>
        </p:txBody>
      </p:sp>
      <p:pic>
        <p:nvPicPr>
          <p:cNvPr id="4" name="Picture 2" descr="C:\Users\arleta\Downloads\SDC115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327853"/>
            <a:ext cx="5568619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40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rleta\Downloads\SDC115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7" y="1988840"/>
            <a:ext cx="6144683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rleta\Downloads\SDC115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59" y="216024"/>
            <a:ext cx="5436096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127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13 maja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Spotkanie z uczniami Zespołu Szkół w Męcince realizujących projekt „Czytam więc jestem”.</a:t>
            </a:r>
            <a:endParaRPr lang="pl-PL" dirty="0"/>
          </a:p>
        </p:txBody>
      </p:sp>
      <p:pic>
        <p:nvPicPr>
          <p:cNvPr id="1026" name="Picture 2" descr="C:\Users\arleta\Downloads\czytanie-wygryw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852936"/>
            <a:ext cx="5472608" cy="301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0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15 maja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683568" y="1412776"/>
            <a:ext cx="8208912" cy="2845296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Udział w uroczystej sesji Rady Gminy Męcinka                 i wręczenie Nagrody Gminy Męcinka Pani Genowefie </a:t>
            </a:r>
            <a:r>
              <a:rPr lang="pl-PL" dirty="0" err="1" smtClean="0"/>
              <a:t>Kuneckiej</a:t>
            </a:r>
            <a:r>
              <a:rPr lang="pl-PL" dirty="0" smtClean="0"/>
              <a:t> oraz odznaki pośmiertnej Honorowy Obywatel Gminy Męcinka Panu Michałowi Badaryczowi. </a:t>
            </a:r>
            <a:endParaRPr lang="pl-PL" dirty="0"/>
          </a:p>
        </p:txBody>
      </p:sp>
      <p:pic>
        <p:nvPicPr>
          <p:cNvPr id="1026" name="Picture 2" descr="C:\Users\arleta\Desktop\ug honorowi\honorowi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717032"/>
            <a:ext cx="5400600" cy="292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88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apitał">
  <a:themeElements>
    <a:clrScheme name="Kapitał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Kapitał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Kapitał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378</TotalTime>
  <Words>906</Words>
  <Application>Microsoft Office PowerPoint</Application>
  <PresentationFormat>Pokaz na ekranie (4:3)</PresentationFormat>
  <Paragraphs>108</Paragraphs>
  <Slides>45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45</vt:i4>
      </vt:variant>
    </vt:vector>
  </HeadingPairs>
  <TitlesOfParts>
    <vt:vector size="46" baseType="lpstr">
      <vt:lpstr>Kapitał</vt:lpstr>
      <vt:lpstr>INFORMACJA Z DZIAŁALNOŚCI WÓJTA </vt:lpstr>
      <vt:lpstr>3 maja</vt:lpstr>
      <vt:lpstr>Prezentacja programu PowerPoint</vt:lpstr>
      <vt:lpstr>6 maja</vt:lpstr>
      <vt:lpstr>8 maja</vt:lpstr>
      <vt:lpstr>11 maja </vt:lpstr>
      <vt:lpstr>Prezentacja programu PowerPoint</vt:lpstr>
      <vt:lpstr>13 maja</vt:lpstr>
      <vt:lpstr>15 maja</vt:lpstr>
      <vt:lpstr>15 maja </vt:lpstr>
      <vt:lpstr>19 maja</vt:lpstr>
      <vt:lpstr>23 maja</vt:lpstr>
      <vt:lpstr>Prezentacja programu PowerPoint</vt:lpstr>
      <vt:lpstr>Prezentacja programu PowerPoint</vt:lpstr>
      <vt:lpstr>25 maja</vt:lpstr>
      <vt:lpstr>27 maja </vt:lpstr>
      <vt:lpstr>31 maja</vt:lpstr>
      <vt:lpstr>1 czerwca</vt:lpstr>
      <vt:lpstr>1 czerwca</vt:lpstr>
      <vt:lpstr>10 czerwca</vt:lpstr>
      <vt:lpstr>10 czerwca </vt:lpstr>
      <vt:lpstr>12 czerwca</vt:lpstr>
      <vt:lpstr>13 czerwca</vt:lpstr>
      <vt:lpstr>13 czerwca</vt:lpstr>
      <vt:lpstr>17 czerwca</vt:lpstr>
      <vt:lpstr>17 czerwca, godz. 16.00</vt:lpstr>
      <vt:lpstr>17 czerwca, godz. 17.00</vt:lpstr>
      <vt:lpstr>17 czerwca </vt:lpstr>
      <vt:lpstr>18 czerwca, godz. 17.00</vt:lpstr>
      <vt:lpstr>16 czerwca </vt:lpstr>
      <vt:lpstr>20 czerwca</vt:lpstr>
      <vt:lpstr>21 czerwca</vt:lpstr>
      <vt:lpstr>Prezentacja programu PowerPoint</vt:lpstr>
      <vt:lpstr>Prezentacja programu PowerPoint</vt:lpstr>
      <vt:lpstr>21 czerwca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22 czerwca</vt:lpstr>
      <vt:lpstr>Prezentacja programu PowerPoint</vt:lpstr>
      <vt:lpstr>Zamówienia publiczne</vt:lpstr>
      <vt:lpstr>3 czerwca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INFORMACJA Z DZIAŁALNOŚCI WÓJTA </dc:title>
  <dc:creator>Arleta Gregulska - Oksińska</dc:creator>
  <cp:lastModifiedBy>Arleta Gregulska - Oksińska</cp:lastModifiedBy>
  <cp:revision>57</cp:revision>
  <dcterms:created xsi:type="dcterms:W3CDTF">2014-06-20T08:46:27Z</dcterms:created>
  <dcterms:modified xsi:type="dcterms:W3CDTF">2014-06-23T06:28:38Z</dcterms:modified>
</cp:coreProperties>
</file>