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3" r:id="rId5"/>
    <p:sldId id="334" r:id="rId6"/>
    <p:sldId id="258" r:id="rId7"/>
    <p:sldId id="260" r:id="rId8"/>
    <p:sldId id="261" r:id="rId9"/>
    <p:sldId id="262" r:id="rId10"/>
    <p:sldId id="307" r:id="rId11"/>
    <p:sldId id="268" r:id="rId12"/>
    <p:sldId id="269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64" r:id="rId22"/>
    <p:sldId id="265" r:id="rId23"/>
    <p:sldId id="266" r:id="rId24"/>
    <p:sldId id="336" r:id="rId25"/>
    <p:sldId id="280" r:id="rId26"/>
    <p:sldId id="310" r:id="rId27"/>
    <p:sldId id="281" r:id="rId28"/>
    <p:sldId id="306" r:id="rId29"/>
    <p:sldId id="278" r:id="rId30"/>
    <p:sldId id="337" r:id="rId31"/>
    <p:sldId id="290" r:id="rId32"/>
    <p:sldId id="291" r:id="rId33"/>
    <p:sldId id="292" r:id="rId34"/>
    <p:sldId id="308" r:id="rId35"/>
    <p:sldId id="289" r:id="rId36"/>
    <p:sldId id="312" r:id="rId37"/>
    <p:sldId id="315" r:id="rId38"/>
    <p:sldId id="282" r:id="rId39"/>
    <p:sldId id="293" r:id="rId40"/>
    <p:sldId id="309" r:id="rId41"/>
    <p:sldId id="294" r:id="rId42"/>
    <p:sldId id="300" r:id="rId43"/>
    <p:sldId id="296" r:id="rId44"/>
    <p:sldId id="299" r:id="rId45"/>
    <p:sldId id="304" r:id="rId46"/>
    <p:sldId id="305" r:id="rId47"/>
    <p:sldId id="267" r:id="rId48"/>
    <p:sldId id="316" r:id="rId49"/>
    <p:sldId id="295" r:id="rId50"/>
    <p:sldId id="297" r:id="rId51"/>
    <p:sldId id="298" r:id="rId52"/>
    <p:sldId id="284" r:id="rId53"/>
    <p:sldId id="303" r:id="rId54"/>
    <p:sldId id="285" r:id="rId55"/>
    <p:sldId id="302" r:id="rId56"/>
    <p:sldId id="333" r:id="rId57"/>
    <p:sldId id="287" r:id="rId58"/>
    <p:sldId id="314" r:id="rId59"/>
    <p:sldId id="288" r:id="rId60"/>
    <p:sldId id="318" r:id="rId61"/>
    <p:sldId id="340" r:id="rId62"/>
    <p:sldId id="335" r:id="rId63"/>
    <p:sldId id="341" r:id="rId64"/>
    <p:sldId id="342" r:id="rId65"/>
    <p:sldId id="343" r:id="rId66"/>
    <p:sldId id="317" r:id="rId67"/>
    <p:sldId id="325" r:id="rId68"/>
    <p:sldId id="326" r:id="rId69"/>
    <p:sldId id="319" r:id="rId70"/>
    <p:sldId id="320" r:id="rId71"/>
    <p:sldId id="321" r:id="rId72"/>
    <p:sldId id="322" r:id="rId73"/>
    <p:sldId id="323" r:id="rId74"/>
    <p:sldId id="324" r:id="rId75"/>
    <p:sldId id="327" r:id="rId76"/>
    <p:sldId id="328" r:id="rId77"/>
    <p:sldId id="329" r:id="rId78"/>
    <p:sldId id="330" r:id="rId79"/>
    <p:sldId id="331" r:id="rId80"/>
    <p:sldId id="332" r:id="rId81"/>
    <p:sldId id="339" r:id="rId82"/>
    <p:sldId id="338" r:id="rId83"/>
    <p:sldId id="311" r:id="rId84"/>
    <p:sldId id="301" r:id="rId8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534" y="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2014-09-23</a:t>
            </a:fld>
            <a:endParaRPr lang="pl-P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INFORMACJA                            Z DZIAŁALNOŚCI WÓJTA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9552" y="3717032"/>
            <a:ext cx="7854696" cy="1752600"/>
          </a:xfrm>
        </p:spPr>
        <p:txBody>
          <a:bodyPr/>
          <a:lstStyle/>
          <a:p>
            <a:pPr algn="ctr"/>
            <a:r>
              <a:rPr lang="pl-PL" dirty="0" smtClean="0"/>
              <a:t>ZA OKRES OD 24.06 – 23.09.2014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34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19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042172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imprezie charytatywnej w Piotrowicach</a:t>
            </a:r>
            <a:endParaRPr lang="pl-PL" b="1" dirty="0"/>
          </a:p>
        </p:txBody>
      </p:sp>
      <p:pic>
        <p:nvPicPr>
          <p:cNvPr id="17410" name="Picture 2" descr="C:\Users\arleta\Desktop\arleta kosa\charytatywny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80928"/>
            <a:ext cx="5760640" cy="367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48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 lipca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Organizacja Dolnośląskiej Imprezy </a:t>
            </a:r>
            <a:r>
              <a:rPr lang="pl-PL" b="1" dirty="0" err="1" smtClean="0"/>
              <a:t>Rekreacyjno</a:t>
            </a:r>
            <a:r>
              <a:rPr lang="pl-PL" b="1" dirty="0" smtClean="0"/>
              <a:t> – Edukacyjnej „</a:t>
            </a:r>
            <a:r>
              <a:rPr lang="pl-PL" b="1" dirty="0"/>
              <a:t>M</a:t>
            </a:r>
            <a:r>
              <a:rPr lang="pl-PL" b="1" dirty="0" smtClean="0"/>
              <a:t>uchowska Kosa”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sz="2300" dirty="0" smtClean="0"/>
              <a:t>Impreza dofinansowana została z budżetu </a:t>
            </a:r>
            <a:r>
              <a:rPr lang="pl-PL" sz="2300" dirty="0"/>
              <a:t>U</a:t>
            </a:r>
            <a:r>
              <a:rPr lang="pl-PL" sz="2300" dirty="0" smtClean="0"/>
              <a:t>nii Europejskiej, PROW 2007-2013</a:t>
            </a:r>
            <a:endParaRPr lang="pl-PL" sz="2300" dirty="0"/>
          </a:p>
        </p:txBody>
      </p:sp>
    </p:spTree>
    <p:extLst>
      <p:ext uri="{BB962C8B-B14F-4D97-AF65-F5344CB8AC3E}">
        <p14:creationId xmlns:p14="http://schemas.microsoft.com/office/powerpoint/2010/main" val="24910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000" b="1" dirty="0" smtClean="0"/>
              <a:t>Konkursy koszenia łąk </a:t>
            </a:r>
            <a:br>
              <a:rPr lang="pl-PL" sz="3000" b="1" dirty="0" smtClean="0"/>
            </a:br>
            <a:r>
              <a:rPr lang="pl-PL" sz="3000" b="1" dirty="0" smtClean="0"/>
              <a:t>i układania kompozycji kwiatowych</a:t>
            </a:r>
            <a:endParaRPr lang="pl-PL" sz="3000" b="1" dirty="0"/>
          </a:p>
        </p:txBody>
      </p:sp>
      <p:pic>
        <p:nvPicPr>
          <p:cNvPr id="3074" name="Picture 2" descr="C:\Users\arleta\Desktop\arleta kosa\kosa_wybrane\kosa2014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6" y="2204864"/>
            <a:ext cx="2880320" cy="187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rleta\Desktop\arleta kosa\kosa_wybrane\kosa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898" y="4329810"/>
            <a:ext cx="4391972" cy="239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rleta\Desktop\arleta kosa\kosa_wybrane\kosa2014 (1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23240"/>
            <a:ext cx="178202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rleta\Desktop\arleta kosa\kosa_wybrane\kosa2014 (1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33329"/>
            <a:ext cx="2862605" cy="186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95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500" b="1" dirty="0" smtClean="0"/>
              <a:t>Parada strojów i występy zespołów folklorystycznych z Gminy Męcinka</a:t>
            </a:r>
            <a:endParaRPr lang="pl-PL" sz="3500" b="1" dirty="0"/>
          </a:p>
        </p:txBody>
      </p:sp>
      <p:pic>
        <p:nvPicPr>
          <p:cNvPr id="4098" name="Picture 2" descr="C:\Users\arleta\Desktop\arleta kosa\kosa_wybrane\kosa2014 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2088232" cy="18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rleta\Desktop\arleta kosa\kosa_wybrane\kosa2014 (2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58330"/>
            <a:ext cx="3096344" cy="18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rleta\Desktop\arleta kosa\kosa_wybrane\kosa2014 (2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48880"/>
            <a:ext cx="2824170" cy="18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rleta\Desktop\arleta kosa\kosa_wybrane\kosa2014 (2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5144"/>
            <a:ext cx="311010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rleta\Desktop\arleta kosa\kosa_wybrane\kosa2014 (2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67" y="4708918"/>
            <a:ext cx="4057831" cy="18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56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smtClean="0"/>
              <a:t>Pokaz sztuki barmańskiej i pokaz kulinarny na żywo </a:t>
            </a:r>
            <a:br>
              <a:rPr lang="pl-PL" sz="3000" b="1" dirty="0" smtClean="0"/>
            </a:br>
            <a:r>
              <a:rPr lang="pl-PL" sz="3000" b="1" dirty="0" smtClean="0"/>
              <a:t>z degustacją potraw</a:t>
            </a:r>
            <a:endParaRPr lang="pl-PL" sz="3000" b="1" dirty="0"/>
          </a:p>
        </p:txBody>
      </p:sp>
      <p:pic>
        <p:nvPicPr>
          <p:cNvPr id="5122" name="Picture 2" descr="C:\Users\arleta\Desktop\arleta kosa\kosa_wybrane\kosa2014 (3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18389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rleta\Desktop\arleta kosa\kosa_wybrane\kosa2014 (30a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01" y="2765502"/>
            <a:ext cx="356439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rleta\Desktop\arleta kosa\kosa_wybrane\kosa2014 (3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65502"/>
            <a:ext cx="3024336" cy="24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8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500" b="1" dirty="0" smtClean="0"/>
              <a:t>Koncert zespołu muzycznego</a:t>
            </a:r>
            <a:br>
              <a:rPr lang="pl-PL" sz="3500" b="1" dirty="0" smtClean="0"/>
            </a:br>
            <a:endParaRPr lang="pl-PL" sz="3500" b="1" dirty="0"/>
          </a:p>
        </p:txBody>
      </p:sp>
      <p:pic>
        <p:nvPicPr>
          <p:cNvPr id="11266" name="Picture 2" descr="\\ug-mecinka\images\images_wspolne\muchowska kosa 2014\IMG_6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9589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ug-mecinka\images\images_wspolne\muchowska kosa 2014\IMG_6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3897" y="1963634"/>
            <a:ext cx="2544284" cy="16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\\ug-mecinka\images\images_wspolne\muchowska kosa 2014\IMG_68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39587"/>
            <a:ext cx="3084556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\\ug-mecinka\images\images_wspolne\muchowska kosa 2014\IMG_68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61571"/>
            <a:ext cx="3816424" cy="254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\\ug-mecinka\images\images_wspolne\muchowska kosa 2014\IMG_68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61571"/>
            <a:ext cx="3816424" cy="254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0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5201" y="76470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500" b="1" dirty="0" smtClean="0"/>
              <a:t>Ogłoszenie wyników konkursów </a:t>
            </a:r>
            <a:br>
              <a:rPr lang="pl-PL" sz="3500" b="1" dirty="0" smtClean="0"/>
            </a:br>
            <a:endParaRPr lang="pl-PL" sz="3500" b="1" dirty="0"/>
          </a:p>
        </p:txBody>
      </p:sp>
      <p:pic>
        <p:nvPicPr>
          <p:cNvPr id="6146" name="Picture 2" descr="C:\Users\arleta\Desktop\arleta kosa\kosa_wybrane\kosa2014 (3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34893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38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arleta\Desktop\arleta kosa\kosa_wybrane\kosa2014 (3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8168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2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rleta\Desktop\arleta kosa\kosa_wybrane\kosa2014 (3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" y="1628800"/>
            <a:ext cx="872965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5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rleta\Desktop\arleta kosa\kosa_wybrane\kosa2014 (4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3" y="1196752"/>
            <a:ext cx="864584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000" dirty="0" smtClean="0"/>
              <a:t>Rozstrzygnięcie procedury przetargowej na wywóz odpadów komunalnych </a:t>
            </a:r>
            <a:endParaRPr lang="pl-PL" sz="3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47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W wyniku przeprowadzonej procedury przetargowej </a:t>
            </a:r>
            <a:r>
              <a:rPr lang="pl-PL" sz="2000" dirty="0" smtClean="0"/>
              <a:t>w </a:t>
            </a:r>
            <a:r>
              <a:rPr lang="pl-PL" sz="2000" dirty="0"/>
              <a:t>trybie zapytania ofertowego, wyłoniono firmę COM-D sp. z </a:t>
            </a:r>
            <a:r>
              <a:rPr lang="pl-PL" sz="2000" dirty="0" err="1"/>
              <a:t>o.o</a:t>
            </a:r>
            <a:r>
              <a:rPr lang="pl-PL" sz="2000" dirty="0"/>
              <a:t> w Jaworze, która za kwotę 43 867,98 </a:t>
            </a:r>
            <a:r>
              <a:rPr lang="pl-PL" sz="2000" dirty="0" smtClean="0"/>
              <a:t>zł </a:t>
            </a:r>
            <a:r>
              <a:rPr lang="pl-PL" sz="2000" dirty="0"/>
              <a:t>przez 1,5 roku będzie wywozić odpady komunalne </a:t>
            </a:r>
            <a:r>
              <a:rPr lang="pl-PL" sz="2000" dirty="0" smtClean="0"/>
              <a:t>                         z </a:t>
            </a:r>
            <a:r>
              <a:rPr lang="pl-PL" sz="2000" dirty="0"/>
              <a:t>nieruchomości </a:t>
            </a:r>
            <a:r>
              <a:rPr lang="pl-PL" sz="2000" dirty="0" smtClean="0"/>
              <a:t>niezamieszkanych</a:t>
            </a:r>
            <a:r>
              <a:rPr lang="pl-PL" sz="2000" dirty="0"/>
              <a:t>, na których produkowane są odpady (urząd gminy, szkoły, ośrodek zdrowia, świetlice, biblioteki, remizy strażackie).</a:t>
            </a:r>
          </a:p>
        </p:txBody>
      </p:sp>
    </p:spTree>
    <p:extLst>
      <p:ext uri="{BB962C8B-B14F-4D97-AF65-F5344CB8AC3E}">
        <p14:creationId xmlns:p14="http://schemas.microsoft.com/office/powerpoint/2010/main" val="16997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/>
              <a:t>Zabawa taneczna</a:t>
            </a:r>
            <a:endParaRPr lang="pl-PL" sz="4000" b="1" dirty="0"/>
          </a:p>
        </p:txBody>
      </p:sp>
      <p:pic>
        <p:nvPicPr>
          <p:cNvPr id="10242" name="Picture 2" descr="C:\Users\arleta\Desktop\arleta kosa\kosa_wybrane\kosa2014 (4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4" y="2313314"/>
            <a:ext cx="419901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ug-mecinka\images\images_wspolne\muchowska kosa 2014\IMG_7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13314"/>
            <a:ext cx="421246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22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82116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Lipiec / sierpień </a:t>
            </a:r>
          </a:p>
          <a:p>
            <a:pPr marL="0" indent="0">
              <a:buNone/>
            </a:pPr>
            <a:r>
              <a:rPr lang="pl-PL" b="1" dirty="0" smtClean="0"/>
              <a:t>Organizacja warsztatów malarskich, rzeźbiarskich  i fotograficznych dla dzieci i młodzieży w czasie wakacji w ramach projektu „Kraina Wygasłych Wulkanów – poznajemy i promujemy” współfinansowanego z Unii Europejskiej. </a:t>
            </a:r>
            <a:endParaRPr lang="pl-PL" b="1" dirty="0"/>
          </a:p>
        </p:txBody>
      </p:sp>
      <p:pic>
        <p:nvPicPr>
          <p:cNvPr id="1027" name="Picture 3" descr="C:\Users\arleta\Downloads\warsztaty rękodzielnic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177870" cy="25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rleta\Desktop\arrletta\2014 07 07\IMG_5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3384376" cy="25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r>
              <a:rPr lang="pl-PL" dirty="0" smtClean="0"/>
              <a:t>22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/>
              <a:t>Podpisanie umowy </a:t>
            </a:r>
            <a:r>
              <a:rPr lang="pl-PL" sz="2000" b="1" dirty="0"/>
              <a:t>w siedzibie Urzędu Marszałkowskiego Woj. Dolnośląskiego </a:t>
            </a:r>
            <a:r>
              <a:rPr lang="pl-PL" sz="2000" b="1" dirty="0" smtClean="0"/>
              <a:t>na </a:t>
            </a:r>
            <a:r>
              <a:rPr lang="pl-PL" sz="2000" b="1" dirty="0"/>
              <a:t>dotację przeznaczoną na sfinansowanie budowy dwóch wiat, tablicy informacyjnej, kosza na odpady oraz </a:t>
            </a:r>
            <a:r>
              <a:rPr lang="pl-PL" sz="2000" b="1" dirty="0" err="1"/>
              <a:t>ławostołu</a:t>
            </a:r>
            <a:r>
              <a:rPr lang="pl-PL" sz="2000" b="1" dirty="0"/>
              <a:t> na Szlaku Cysterskim w obrębie sołectwa Męcinka</a:t>
            </a:r>
            <a:r>
              <a:rPr lang="pl-PL" sz="2000" b="1" dirty="0" smtClean="0"/>
              <a:t>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000" dirty="0" smtClean="0"/>
              <a:t>We wrześniu br. zakończono realizację inwestycji.</a:t>
            </a:r>
            <a:endParaRPr lang="pl-PL" sz="2000" dirty="0"/>
          </a:p>
        </p:txBody>
      </p:sp>
      <p:pic>
        <p:nvPicPr>
          <p:cNvPr id="2050" name="Picture 2" descr="\\ip-arleta\Wiadomosci\wiaty w Męcince\wiata Męcinka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81802"/>
            <a:ext cx="378611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ip-arleta\Wiadomosci\wiaty w Męcince\wiata Męcinka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81802"/>
            <a:ext cx="3779007" cy="251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/>
          <a:lstStyle/>
          <a:p>
            <a:r>
              <a:rPr lang="pl-PL" dirty="0" smtClean="0"/>
              <a:t>22 lipca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539552" y="1916832"/>
            <a:ext cx="828092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 smtClean="0"/>
              <a:t>Podpisanie umowy  </a:t>
            </a:r>
            <a:r>
              <a:rPr lang="pl-PL" sz="2500" b="1" dirty="0"/>
              <a:t>w siedzibie Urzędu Marszałkowskiego Woj. Dolnośląskiego </a:t>
            </a:r>
            <a:r>
              <a:rPr lang="pl-PL" sz="2500" b="1" dirty="0" smtClean="0"/>
              <a:t>na </a:t>
            </a:r>
            <a:r>
              <a:rPr lang="pl-PL" sz="2500" b="1" dirty="0"/>
              <a:t>dotację przeznaczoną na sfinansowanie zagospodarowania terenu przy świetlicy wiejskiej w Chroślicach. </a:t>
            </a:r>
            <a:endParaRPr lang="pl-PL" sz="2500" b="1" dirty="0" smtClean="0"/>
          </a:p>
          <a:p>
            <a:endParaRPr lang="pl-PL" dirty="0" smtClean="0"/>
          </a:p>
          <a:p>
            <a:r>
              <a:rPr lang="pl-PL" dirty="0" smtClean="0"/>
              <a:t>Środki </a:t>
            </a:r>
            <a:r>
              <a:rPr lang="pl-PL" dirty="0"/>
              <a:t>w wys. 30.000 zł pozyskano </a:t>
            </a:r>
            <a:r>
              <a:rPr lang="pl-PL" dirty="0" smtClean="0"/>
              <a:t>na realizację projektu </a:t>
            </a:r>
            <a:r>
              <a:rPr lang="pl-PL" dirty="0"/>
              <a:t>pn. „ Zagospodarowanie infrastruktury publicznej na Szlaku Cysterskim w Krainie Wygasłych Wulkanów</a:t>
            </a:r>
            <a:r>
              <a:rPr lang="pl-PL" dirty="0" smtClean="0"/>
              <a:t>”. Całkowita wartość projektu wyniosła 70 000,38 zł. </a:t>
            </a:r>
          </a:p>
          <a:p>
            <a:r>
              <a:rPr lang="pl-PL" dirty="0" smtClean="0"/>
              <a:t>Wkład własny gminy wyniósł: 40 000,38 zł. </a:t>
            </a:r>
            <a:endParaRPr lang="pl-PL" dirty="0"/>
          </a:p>
        </p:txBody>
      </p:sp>
      <p:pic>
        <p:nvPicPr>
          <p:cNvPr id="2050" name="Picture 2" descr="\\ug-mecinka\images\images_wspolne\chroślice 2014\100MSDCF\DSC00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408" y="4437112"/>
            <a:ext cx="313706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1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Ip-arleta\Wiadomosci\zdj do sesji5\Chroslice świetlic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664"/>
            <a:ext cx="432698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Ip-arleta\Wiadomosci\zdj do sesji5\Chroślice świetl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51" y="3501008"/>
            <a:ext cx="4596971" cy="30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71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26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35480"/>
            <a:ext cx="8507288" cy="4389120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Święcie Barytowych Wzgórz w Stanisławowie</a:t>
            </a:r>
            <a:endParaRPr lang="pl-PL" b="1" dirty="0"/>
          </a:p>
        </p:txBody>
      </p:sp>
      <p:pic>
        <p:nvPicPr>
          <p:cNvPr id="25602" name="Picture 2" descr="C:\Users\arleta\Downloads\barytowe wzgórza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6351"/>
            <a:ext cx="5367845" cy="374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4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rleta\Downloads\barytowe wzgórz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738"/>
            <a:ext cx="514453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rleta\Downloads\barytowe wzgórza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63" y="4005064"/>
            <a:ext cx="5649565" cy="266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06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27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„Święcie kierowców – święcie </a:t>
            </a:r>
          </a:p>
          <a:p>
            <a:pPr marL="0" indent="0">
              <a:buNone/>
            </a:pPr>
            <a:r>
              <a:rPr lang="pl-PL" b="1" dirty="0" smtClean="0"/>
              <a:t>św. Krzysztofa”  w Myślinowie</a:t>
            </a:r>
            <a:endParaRPr lang="pl-PL" b="1" dirty="0"/>
          </a:p>
        </p:txBody>
      </p:sp>
      <p:pic>
        <p:nvPicPr>
          <p:cNvPr id="27650" name="Picture 2" descr="C:\Users\arleta\Downloads\św. krzysztof 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7" y="3356992"/>
            <a:ext cx="4111054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arleta\Downloads\św. krzyszto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4056"/>
            <a:ext cx="3747547" cy="22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12 sierpnia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zebraniu wiejskim w Myślinowie w sprawie wyborów uzupełniających sołtysa. W związku z brakiem wymaganego kworum wybory były nieskuteczne. </a:t>
            </a:r>
            <a:endParaRPr lang="pl-PL" dirty="0"/>
          </a:p>
        </p:txBody>
      </p:sp>
      <p:pic>
        <p:nvPicPr>
          <p:cNvPr id="16386" name="Picture 2" descr="C:\Users\arleta\Desktop\arrletta\zebranie_myślinów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6992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pl-PL" sz="4000" dirty="0" smtClean="0"/>
              <a:t>13 sierpnia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623792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/>
              <a:t>Podpisanie umowy w Urzędzie Marszałkowskim Województwa Dolnośląskiego na realizację inwestycji pn. „ Remont świetlicy wiejskiej w Chroślicach”.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000" dirty="0" smtClean="0"/>
              <a:t>Całkowita wartość inwestycji: 81 759,28 zł</a:t>
            </a:r>
          </a:p>
          <a:p>
            <a:pPr marL="0" indent="0">
              <a:buNone/>
            </a:pPr>
            <a:r>
              <a:rPr lang="pl-PL" sz="2000" dirty="0" smtClean="0"/>
              <a:t>Dotacja z budżetu </a:t>
            </a:r>
            <a:r>
              <a:rPr lang="pl-PL" sz="2000" dirty="0"/>
              <a:t>W</a:t>
            </a:r>
            <a:r>
              <a:rPr lang="pl-PL" sz="2000" dirty="0" smtClean="0"/>
              <a:t>ojewództwa Dolnośląskiego: 30 000 zł</a:t>
            </a:r>
          </a:p>
          <a:p>
            <a:pPr marL="0" indent="0">
              <a:buNone/>
            </a:pPr>
            <a:r>
              <a:rPr lang="pl-PL" sz="2000" dirty="0" smtClean="0"/>
              <a:t>Wkład własny: 51 759,28 zł</a:t>
            </a:r>
            <a:endParaRPr lang="pl-PL" sz="2000" dirty="0"/>
          </a:p>
        </p:txBody>
      </p:sp>
      <p:pic>
        <p:nvPicPr>
          <p:cNvPr id="1026" name="Picture 2" descr="\\ug-mecinka\images\images_wspolne\chroślice 2014\100MSDCF\DSC00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61047"/>
            <a:ext cx="4218161" cy="280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8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506320"/>
          </a:xfrm>
        </p:spPr>
        <p:txBody>
          <a:bodyPr>
            <a:normAutofit/>
          </a:bodyPr>
          <a:lstStyle/>
          <a:p>
            <a:r>
              <a:rPr lang="pl-PL" sz="3000" b="1" dirty="0" smtClean="0"/>
              <a:t>Montaż barier przy Zespole Szkół w Męcince</a:t>
            </a:r>
            <a:endParaRPr lang="pl-PL" sz="3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W połowie czerwca zamontowano szlabany i bariery wykluczające możliwość przejeżdżania przez teren szkoły samochodów i ciężkiego sprzętu rolniczego. Konieczność taka związana była z podniesieniem bezpieczeństwa dzieci oraz wykluczeniem niszczenia ciągów komunikacyjnych wyłożonych </a:t>
            </a:r>
            <a:r>
              <a:rPr lang="pl-PL" sz="1800" dirty="0" err="1"/>
              <a:t>polbrukiem</a:t>
            </a:r>
            <a:r>
              <a:rPr lang="pl-PL" sz="1800" dirty="0"/>
              <a:t>.</a:t>
            </a:r>
          </a:p>
        </p:txBody>
      </p:sp>
      <p:pic>
        <p:nvPicPr>
          <p:cNvPr id="1026" name="Picture 2" descr="C:\Users\arleta\Downloads\szlaba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191000" cy="27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leta\Downloads\szlaba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27" y="3501008"/>
            <a:ext cx="4191000" cy="27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Ip-arleta\Wiadomosci\zdj do sesji5\Chroslice świetlic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680520" cy="311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Ip-arleta\Wiadomosci\zdj do sesji5\Chroslice świetlica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59458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83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2234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13 sierpnia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300" b="1" dirty="0" smtClean="0"/>
              <a:t>Odbiór promesy w </a:t>
            </a:r>
            <a:r>
              <a:rPr lang="pl-PL" sz="2300" b="1" dirty="0"/>
              <a:t>siedzibie Dolnośląskiego Urzędu Wojewódzkiego na usuwanie skutków klęsk żywiołowych, </a:t>
            </a:r>
            <a:r>
              <a:rPr lang="pl-PL" sz="2300" b="1" dirty="0" smtClean="0"/>
              <a:t>spowodowanych </a:t>
            </a:r>
            <a:r>
              <a:rPr lang="pl-PL" sz="2300" b="1" dirty="0"/>
              <a:t>przez intensywne opady deszczu w 2013 r. </a:t>
            </a:r>
            <a:endParaRPr lang="pl-PL" sz="2300" b="1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700" dirty="0" smtClean="0"/>
              <a:t>Wysokość </a:t>
            </a:r>
            <a:r>
              <a:rPr lang="pl-PL" sz="1700" dirty="0"/>
              <a:t>dotacji wynosi 140 tys. </a:t>
            </a:r>
            <a:r>
              <a:rPr lang="pl-PL" sz="1700" dirty="0" smtClean="0"/>
              <a:t>zł, </a:t>
            </a:r>
            <a:r>
              <a:rPr lang="pl-PL" sz="1700" dirty="0"/>
              <a:t>jednak nie </a:t>
            </a:r>
            <a:r>
              <a:rPr lang="pl-PL" sz="1700" dirty="0" smtClean="0"/>
              <a:t>więcej</a:t>
            </a:r>
          </a:p>
          <a:p>
            <a:pPr marL="0" indent="0">
              <a:buNone/>
            </a:pPr>
            <a:r>
              <a:rPr lang="pl-PL" sz="1700" dirty="0" smtClean="0"/>
              <a:t> </a:t>
            </a:r>
            <a:r>
              <a:rPr lang="pl-PL" sz="1700" dirty="0"/>
              <a:t>niż 80% wartości zadania po udzieleniu zamówienia </a:t>
            </a:r>
            <a:endParaRPr lang="pl-PL" sz="1700" dirty="0" smtClean="0"/>
          </a:p>
          <a:p>
            <a:pPr marL="0" indent="0">
              <a:buNone/>
            </a:pPr>
            <a:r>
              <a:rPr lang="pl-PL" sz="1700" dirty="0" smtClean="0"/>
              <a:t>publicznego</a:t>
            </a:r>
            <a:r>
              <a:rPr lang="pl-PL" sz="1700" dirty="0"/>
              <a:t>, co oznacza, że 20% Gmina Męcinka musi </a:t>
            </a:r>
            <a:endParaRPr lang="pl-PL" sz="1700" dirty="0" smtClean="0"/>
          </a:p>
          <a:p>
            <a:pPr marL="0" indent="0">
              <a:buNone/>
            </a:pPr>
            <a:r>
              <a:rPr lang="pl-PL" sz="1700" dirty="0" smtClean="0"/>
              <a:t>dołożyć </a:t>
            </a:r>
            <a:r>
              <a:rPr lang="pl-PL" sz="1700" dirty="0"/>
              <a:t>z własnego budżetu. </a:t>
            </a:r>
            <a:br>
              <a:rPr lang="pl-PL" sz="1700" dirty="0"/>
            </a:br>
            <a:r>
              <a:rPr lang="pl-PL" sz="1700" dirty="0"/>
              <a:t/>
            </a:r>
            <a:br>
              <a:rPr lang="pl-PL" sz="1700" dirty="0"/>
            </a:br>
            <a:r>
              <a:rPr lang="pl-PL" sz="1700" dirty="0"/>
              <a:t>Środki zostaną przeznaczone na budowę drogi gminnej </a:t>
            </a:r>
            <a:endParaRPr lang="pl-PL" sz="1700" dirty="0" smtClean="0"/>
          </a:p>
          <a:p>
            <a:pPr marL="0" indent="0">
              <a:buNone/>
            </a:pPr>
            <a:r>
              <a:rPr lang="pl-PL" sz="1700" dirty="0" smtClean="0"/>
              <a:t>w </a:t>
            </a:r>
            <a:r>
              <a:rPr lang="pl-PL" sz="1700" dirty="0"/>
              <a:t>Kondratowie na działce nr 281 wraz z mostkiem </a:t>
            </a:r>
            <a:endParaRPr lang="pl-PL" sz="1700" dirty="0" smtClean="0"/>
          </a:p>
          <a:p>
            <a:pPr marL="0" indent="0">
              <a:buNone/>
            </a:pPr>
            <a:r>
              <a:rPr lang="pl-PL" sz="1700" dirty="0" smtClean="0"/>
              <a:t>na </a:t>
            </a:r>
            <a:r>
              <a:rPr lang="pl-PL" sz="1700" dirty="0"/>
              <a:t>potoku Wilcza w ciągu tej drogi.</a:t>
            </a:r>
          </a:p>
        </p:txBody>
      </p:sp>
      <p:pic>
        <p:nvPicPr>
          <p:cNvPr id="18434" name="Picture 2" descr="C:\Users\arleta\Desktop\arleta 08\dotac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63280"/>
            <a:ext cx="2016224" cy="35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1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15 sierpnia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/>
              <a:t>Udział w imprezie „Wybryki pod Czartowską Skałką” organizowanej przez stowarzyszenie Patria Nostra z Pomocnego w ramach realizacji projektu „</a:t>
            </a:r>
            <a:r>
              <a:rPr lang="pl-PL" sz="2000" b="1" dirty="0" err="1" smtClean="0"/>
              <a:t>Geocaching</a:t>
            </a:r>
            <a:r>
              <a:rPr lang="pl-PL" sz="2000" b="1" dirty="0" smtClean="0"/>
              <a:t> lokalnie”.</a:t>
            </a:r>
            <a:endParaRPr lang="pl-PL" sz="2000" b="1" dirty="0"/>
          </a:p>
        </p:txBody>
      </p:sp>
      <p:pic>
        <p:nvPicPr>
          <p:cNvPr id="21506" name="Picture 2" descr="C:\Users\arleta\Desktop\arleta 08\wybryki_miniatur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45837"/>
            <a:ext cx="428433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15 sierpnia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uroczystościach odpustowych i jarmarku parafialnym w Słupie</a:t>
            </a:r>
            <a:endParaRPr lang="pl-PL" b="1" dirty="0"/>
          </a:p>
        </p:txBody>
      </p:sp>
      <p:pic>
        <p:nvPicPr>
          <p:cNvPr id="19459" name="Picture 3" descr="C:\Users\arleta\Desktop\arleta 08\odpust_słup miniatur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7920880" cy="258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14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rleta\Desktop\arleta 08\odpust_słup (2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1" y="3933056"/>
            <a:ext cx="399644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rleta\Desktop\arleta 08\odpust_słup (2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1"/>
            <a:ext cx="3370583" cy="325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arleta\Desktop\arleta 08\odpust_słup (3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2520280" cy="500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96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17 sierpnia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imprezie Gminny Turniej Piłki Siatkowej  w Słupie</a:t>
            </a:r>
            <a:endParaRPr lang="pl-PL" b="1" dirty="0"/>
          </a:p>
        </p:txBody>
      </p:sp>
      <p:pic>
        <p:nvPicPr>
          <p:cNvPr id="28674" name="Picture 2" descr="C:\Users\arleta\Desktop\arleta 08\siatkowka_sl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25" y="2924944"/>
            <a:ext cx="523448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rleta\Desktop\arleta 08\siatkowka_slup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50625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arleta\Desktop\arleta 08\siatkowka_slup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39210"/>
            <a:ext cx="505812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19 sierpnia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Zawarcie umowy z Przedsiębiorstwem Komunikacji Samochodowej „TRANS – POL” Sp. z o.o. z Legnicy na dowóz dzieci i uczniów z terenu gminy Męcinka w roku szkolnym 2014/2015 i w roku szkolnym 2015/2016, za kwotę 595 682,68 zł.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Łącznie od września dowożonych jest 354 uczniów.</a:t>
            </a:r>
          </a:p>
          <a:p>
            <a:pPr marL="0" indent="0">
              <a:buNone/>
            </a:pPr>
            <a:r>
              <a:rPr lang="pl-PL" dirty="0" smtClean="0"/>
              <a:t>Cena biletu zaoferowana przez wykonawcę przez dwa lata pozostała na poziomie z poprzedniej umowy.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140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23 sierpnia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dożynkach wiejskich w Chełmcu</a:t>
            </a:r>
            <a:endParaRPr lang="pl-PL" b="1" dirty="0"/>
          </a:p>
        </p:txBody>
      </p:sp>
      <p:pic>
        <p:nvPicPr>
          <p:cNvPr id="13314" name="Picture 2" descr="C:\Users\arleta\Desktop\arrletta\chełmiec_dożynk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83430"/>
            <a:ext cx="442849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21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24 sierpnia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dożynkach wiejskich w Męcince</a:t>
            </a:r>
            <a:endParaRPr lang="pl-PL" b="1" dirty="0"/>
          </a:p>
        </p:txBody>
      </p:sp>
      <p:pic>
        <p:nvPicPr>
          <p:cNvPr id="23554" name="Picture 2" descr="C:\Users\arleta\Desktop\arlet\mecinka_dozynki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4608512" cy="355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60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28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charytatywnym festynie rodzinnym                       w Chroślicach</a:t>
            </a:r>
            <a:endParaRPr lang="pl-PL" dirty="0"/>
          </a:p>
        </p:txBody>
      </p:sp>
      <p:pic>
        <p:nvPicPr>
          <p:cNvPr id="5122" name="Picture 2" descr="C:\Users\arleta\Downloads\chroslice_rodzinny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5242"/>
            <a:ext cx="6912768" cy="350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1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rleta\Desktop\arlet\mecinka_dozynk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469172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rleta\Desktop\arlet\mecinka_dozynki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3"/>
            <a:ext cx="5031660" cy="335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pl-PL" dirty="0" smtClean="0"/>
              <a:t>28 sierpnia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3891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4000" b="1" dirty="0" smtClean="0"/>
              <a:t>Odbiór wyróżnienia dla Gminy Męcinka na </a:t>
            </a:r>
            <a:r>
              <a:rPr lang="pl-PL" sz="4000" b="1" dirty="0"/>
              <a:t>Zamku Królewskim w </a:t>
            </a:r>
            <a:r>
              <a:rPr lang="pl-PL" sz="4000" b="1" dirty="0" smtClean="0"/>
              <a:t>Warszawie</a:t>
            </a:r>
            <a:endParaRPr lang="pl-PL" sz="4000" b="1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sz="2200" dirty="0" smtClean="0"/>
              <a:t>Gmina </a:t>
            </a:r>
            <a:r>
              <a:rPr lang="pl-PL" sz="2200" dirty="0"/>
              <a:t>Męcinka wzięła udział w prestiżowym konkursie ogólnopolskim „Modernizacja Roku”.</a:t>
            </a:r>
            <a:br>
              <a:rPr lang="pl-PL" sz="2200" dirty="0"/>
            </a:br>
            <a:r>
              <a:rPr lang="pl-PL" sz="2200" dirty="0" smtClean="0"/>
              <a:t>Do konkursu zgłoszono 932 inwestycje. Gminny </a:t>
            </a:r>
            <a:r>
              <a:rPr lang="pl-PL" sz="2200" dirty="0"/>
              <a:t>obiekt </a:t>
            </a:r>
            <a:r>
              <a:rPr lang="pl-PL" sz="2200" dirty="0" err="1"/>
              <a:t>kulturalno</a:t>
            </a:r>
            <a:r>
              <a:rPr lang="pl-PL" sz="2200" dirty="0"/>
              <a:t> – edukacyjny w Męcince (GOKE)w efekcie znalazł się </a:t>
            </a:r>
            <a:r>
              <a:rPr lang="pl-PL" sz="2200" dirty="0" smtClean="0"/>
              <a:t>wśród </a:t>
            </a:r>
            <a:r>
              <a:rPr lang="pl-PL" sz="2200" dirty="0"/>
              <a:t>62 finalistów w kategorii „obiekt kulturalno- edukacyjny”. </a:t>
            </a:r>
            <a:endParaRPr lang="pl-PL" sz="2200" dirty="0" smtClean="0"/>
          </a:p>
          <a:p>
            <a:pPr marL="0" indent="0">
              <a:buNone/>
            </a:pPr>
            <a:endParaRPr lang="pl-PL" sz="2200" dirty="0" smtClean="0"/>
          </a:p>
          <a:p>
            <a:pPr marL="0" indent="0">
              <a:buNone/>
            </a:pPr>
            <a:r>
              <a:rPr lang="pl-PL" sz="2200" dirty="0" smtClean="0"/>
              <a:t>Patronat </a:t>
            </a:r>
            <a:r>
              <a:rPr lang="pl-PL" sz="2200" dirty="0"/>
              <a:t>merytoryczny nad konkursem sprawowało Ministerstwo Nauki i Szkolnictwa Wyższego, a nagrody wręczał m.in. Olgierd Dziekoński Sekretarz Stanu Kancelarii Prezydenta Rzeczpospolitej Polskiej. Inwestycję w Męcince oglądała i oceniała komisja ekspertów z Warszawy. </a:t>
            </a:r>
            <a:endParaRPr lang="pl-PL" sz="2200" dirty="0" smtClean="0"/>
          </a:p>
          <a:p>
            <a:pPr marL="0" indent="0">
              <a:buNone/>
            </a:pPr>
            <a:endParaRPr lang="pl-PL" sz="2200" dirty="0" smtClean="0"/>
          </a:p>
          <a:p>
            <a:pPr marL="0" indent="0">
              <a:buNone/>
            </a:pPr>
            <a:r>
              <a:rPr lang="pl-PL" sz="2200" dirty="0" smtClean="0"/>
              <a:t>Pod </a:t>
            </a:r>
            <a:r>
              <a:rPr lang="pl-PL" sz="2200" dirty="0"/>
              <a:t>uwagę </a:t>
            </a:r>
            <a:r>
              <a:rPr lang="pl-PL" sz="2200" dirty="0" smtClean="0"/>
              <a:t>brano: stosowanie </a:t>
            </a:r>
            <a:r>
              <a:rPr lang="pl-PL" sz="2200" dirty="0"/>
              <a:t>rozwiązań technicznych, technologicznych, materiałowych i organizacyjnych, zastosowanie rozwiązań </a:t>
            </a:r>
            <a:r>
              <a:rPr lang="pl-PL" sz="2200" dirty="0" err="1"/>
              <a:t>architektoniczno</a:t>
            </a:r>
            <a:r>
              <a:rPr lang="pl-PL" sz="2200" dirty="0"/>
              <a:t> – użytkowych, wysokie efekty ekologiczne oraz dostosowanie dla osób niepełnosprawnych.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 descr="C:\Users\arleta\Desktop\modernizacja roku\modernizacja ro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97152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16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modernizacja roku - dypl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531691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rleta\Desktop\modernizacja roku\modernizacja roku_miniatur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38" y="2060848"/>
            <a:ext cx="3732923" cy="279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5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pl-PL" dirty="0" smtClean="0"/>
              <a:t>29 sierpnia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b="1" dirty="0" smtClean="0"/>
              <a:t>Zgłoszenie woli Gminy Męcinka do Urzędu Marszałkowskiego Województwa Dolnośląskiego do programu budowy basenów przyszkolnych typu „Delfinek”</a:t>
            </a:r>
          </a:p>
          <a:p>
            <a:pPr marL="0" indent="0" algn="just">
              <a:buNone/>
            </a:pPr>
            <a:endParaRPr lang="pl-PL" b="1" dirty="0"/>
          </a:p>
          <a:p>
            <a:pPr marL="0" indent="0" algn="just">
              <a:buNone/>
            </a:pPr>
            <a:r>
              <a:rPr lang="pl-PL" sz="1800" dirty="0" smtClean="0"/>
              <a:t>Niecka wodna o wymiarach: </a:t>
            </a:r>
          </a:p>
          <a:p>
            <a:pPr marL="0" indent="0" algn="just">
              <a:buNone/>
            </a:pPr>
            <a:r>
              <a:rPr lang="pl-PL" sz="1800" dirty="0" smtClean="0"/>
              <a:t>8 m x 15 m</a:t>
            </a:r>
            <a:endParaRPr lang="pl-PL" sz="1800" dirty="0"/>
          </a:p>
        </p:txBody>
      </p:sp>
      <p:pic>
        <p:nvPicPr>
          <p:cNvPr id="3074" name="Picture 2" descr="C:\Users\arleta\Downloads\base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10996"/>
            <a:ext cx="4253458" cy="319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30 sierpnia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35480"/>
            <a:ext cx="8579296" cy="4389120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Współorganizacja dożynek gminnych w Piotrowicach</a:t>
            </a:r>
            <a:endParaRPr lang="pl-PL" b="1" dirty="0"/>
          </a:p>
        </p:txBody>
      </p:sp>
      <p:pic>
        <p:nvPicPr>
          <p:cNvPr id="10242" name="Picture 2" descr="C:\Users\arleta\Desktop\ago\piotrowice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33126"/>
            <a:ext cx="7776864" cy="37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0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rleta\Desktop\ago\piotrowice (2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52928" cy="26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rleta\Desktop\ago\piotrowice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33056"/>
            <a:ext cx="397477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rleta\Desktop\ago\piotrowice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19" y="3933056"/>
            <a:ext cx="33999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6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rleta\Desktop\ago\piotrowice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44" y="3861048"/>
            <a:ext cx="3410852" cy="272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rleta\Desktop\ago\piotrowice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5184576" cy="272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rleta\Desktop\ago\piotrowice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1" y="922451"/>
            <a:ext cx="3963440" cy="242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rleta\Desktop\ago\piotrowice (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65" y="922452"/>
            <a:ext cx="4541704" cy="24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5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94352"/>
          </a:xfrm>
        </p:spPr>
        <p:txBody>
          <a:bodyPr>
            <a:normAutofit/>
          </a:bodyPr>
          <a:lstStyle/>
          <a:p>
            <a:r>
              <a:rPr lang="pl-PL" sz="3500" b="1" dirty="0" smtClean="0"/>
              <a:t>Lipiec/ sierpień</a:t>
            </a:r>
            <a:endParaRPr lang="pl-PL" sz="35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Organizacja bezpłatnych seansów filmowych             i bajkowych w Kinie za Rogiem w Męcince</a:t>
            </a:r>
            <a:endParaRPr lang="pl-PL" b="1" dirty="0"/>
          </a:p>
        </p:txBody>
      </p:sp>
      <p:pic>
        <p:nvPicPr>
          <p:cNvPr id="15362" name="Picture 2" descr="C:\Users\arleta\Desktop\arrletta\2014 07 13\IMG_6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66187"/>
            <a:ext cx="36004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rleta\Desktop\arrletta\2014 07 13\IMG_6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66186"/>
            <a:ext cx="36004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6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Zawarcie umowy z firmą Transport Drogowy – ROTRANS BUS Robert Śliwa na dowóz uczniów do Punktu Przedszkolnego w Pomocnem w miesiącu wrześniu 2014 r.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37906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rozpoczęciu roku szkolnego w szkołach    w Męcince i Piotrowicach</a:t>
            </a:r>
            <a:endParaRPr lang="pl-PL" b="1" dirty="0"/>
          </a:p>
        </p:txBody>
      </p:sp>
      <p:pic>
        <p:nvPicPr>
          <p:cNvPr id="9218" name="Picture 2" descr="C:\Users\arleta\Desktop\ago\szkola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70836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rleta\Downloads\piotrowice rok szkol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68860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2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904656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pl-PL" sz="3500" b="1" dirty="0" smtClean="0"/>
              <a:t>ZBIORNIK WODNY SŁUP</a:t>
            </a:r>
          </a:p>
          <a:p>
            <a:pPr marL="0" indent="0" algn="just">
              <a:buNone/>
            </a:pPr>
            <a:endParaRPr lang="pl-PL" sz="3000" b="1" dirty="0"/>
          </a:p>
          <a:p>
            <a:pPr marL="0" indent="0" algn="just">
              <a:buNone/>
            </a:pPr>
            <a:r>
              <a:rPr lang="pl-PL" sz="3000" b="1" dirty="0" smtClean="0"/>
              <a:t>W wyniku wieloletnich działań zmieniono strefę ochronną zbiornika wodnego Słup, co pozwala na rozpoczęcie procedur w celu uruchomienia zbiornika pod rekreację.</a:t>
            </a:r>
          </a:p>
          <a:p>
            <a:pPr marL="0" indent="0" algn="just">
              <a:buNone/>
            </a:pPr>
            <a:r>
              <a:rPr lang="pl-PL" sz="3000" b="1" dirty="0" smtClean="0"/>
              <a:t>Starania te podjąłem już w listopadzie 2002 r., czyli na początku pierwszej mojej kadencji .</a:t>
            </a:r>
          </a:p>
          <a:p>
            <a:pPr marL="0" indent="0" algn="just">
              <a:buNone/>
            </a:pPr>
            <a:endParaRPr lang="pl-PL" sz="3000" dirty="0" smtClean="0"/>
          </a:p>
          <a:p>
            <a:pPr marL="0" indent="0" algn="just">
              <a:buNone/>
            </a:pPr>
            <a:r>
              <a:rPr lang="pl-PL" sz="3000" dirty="0" smtClean="0"/>
              <a:t>W międzyczasie </a:t>
            </a:r>
            <a:r>
              <a:rPr lang="pl-PL" sz="3000" dirty="0"/>
              <a:t>uporządkowano gospodarkę </a:t>
            </a:r>
            <a:r>
              <a:rPr lang="pl-PL" sz="3000" dirty="0" err="1"/>
              <a:t>wodno</a:t>
            </a:r>
            <a:r>
              <a:rPr lang="pl-PL" sz="3000" dirty="0"/>
              <a:t> – ściekową w okolicach zbiornika, co </a:t>
            </a:r>
            <a:r>
              <a:rPr lang="pl-PL" sz="3000" dirty="0" smtClean="0"/>
              <a:t>m.in. warunkowało </a:t>
            </a:r>
            <a:r>
              <a:rPr lang="pl-PL" sz="3000" dirty="0"/>
              <a:t>starania </a:t>
            </a:r>
            <a:r>
              <a:rPr lang="pl-PL" sz="3000" dirty="0" smtClean="0"/>
              <a:t>       o jego </a:t>
            </a:r>
            <a:r>
              <a:rPr lang="pl-PL" sz="3000" dirty="0"/>
              <a:t>rekreacyjne </a:t>
            </a:r>
            <a:r>
              <a:rPr lang="pl-PL" sz="3000" dirty="0" smtClean="0"/>
              <a:t>zagospodarowanie.</a:t>
            </a:r>
            <a:endParaRPr lang="pl-PL" sz="3000" dirty="0"/>
          </a:p>
          <a:p>
            <a:pPr marL="0" indent="0" algn="just">
              <a:buNone/>
            </a:pPr>
            <a:endParaRPr lang="pl-PL" sz="3000" b="1" dirty="0" smtClean="0"/>
          </a:p>
          <a:p>
            <a:pPr marL="0" indent="0" algn="just">
              <a:buNone/>
            </a:pPr>
            <a:r>
              <a:rPr lang="pl-PL" sz="3000" b="1" dirty="0" smtClean="0"/>
              <a:t>Nawiązałem również kontakt z posłem na Sejm RP  Robertem Kropiwnickim w celu lobbowania przedmiotowej sprawy.</a:t>
            </a:r>
          </a:p>
          <a:p>
            <a:pPr marL="0" indent="0" algn="just">
              <a:buNone/>
            </a:pPr>
            <a:endParaRPr lang="pl-PL" sz="3000" dirty="0" smtClean="0"/>
          </a:p>
          <a:p>
            <a:pPr marL="0" indent="0" algn="just">
              <a:buNone/>
            </a:pPr>
            <a:endParaRPr lang="pl-PL" sz="3000" dirty="0" smtClean="0"/>
          </a:p>
          <a:p>
            <a:pPr marL="0" indent="0" algn="just">
              <a:buNone/>
            </a:pPr>
            <a:r>
              <a:rPr lang="pl-PL" sz="3000" i="1" dirty="0" smtClean="0"/>
              <a:t>9 </a:t>
            </a:r>
            <a:r>
              <a:rPr lang="pl-PL" sz="3000" i="1" dirty="0"/>
              <a:t>kwietnia b.r. w UG Męcinka odbyło się spotkanie dotyczące możliwości rekreacyjnego zagospodarowania zbiornika Słup, z udziałem : Regionalnego Zarządu Gospodarki Wodnej we Wrocławiu</a:t>
            </a:r>
            <a:r>
              <a:rPr lang="pl-PL" sz="3000" i="1" dirty="0" smtClean="0"/>
              <a:t>, w </a:t>
            </a:r>
            <a:r>
              <a:rPr lang="pl-PL" sz="3000" i="1" dirty="0"/>
              <a:t>tym Zarządu Zlewni, Kierownika Zbiornika „Słup” oraz Polskiego Związku Wędkarskiego -Okręg w </a:t>
            </a:r>
            <a:r>
              <a:rPr lang="pl-PL" sz="3000" i="1" dirty="0" smtClean="0"/>
              <a:t>Legnicy.</a:t>
            </a:r>
          </a:p>
          <a:p>
            <a:pPr marL="0" indent="0" algn="just">
              <a:buNone/>
            </a:pPr>
            <a:endParaRPr lang="pl-PL" sz="3000" i="1" dirty="0"/>
          </a:p>
          <a:p>
            <a:pPr marL="0" indent="0" algn="just">
              <a:buNone/>
            </a:pPr>
            <a:r>
              <a:rPr lang="pl-PL" sz="3800" b="1" dirty="0"/>
              <a:t>30 czerwca 2014 r.</a:t>
            </a:r>
          </a:p>
          <a:p>
            <a:pPr marL="0" indent="0" algn="just">
              <a:buNone/>
            </a:pPr>
            <a:r>
              <a:rPr lang="pl-PL" sz="3000" b="1" dirty="0"/>
              <a:t>Wystąpiono do Ministerstwa Środowiska o określenie statusu zbiornika „Słup”, w związku z planowanym rozpoczęciem procedur planistycznych zmierzających do dopuszczenia do rekreacyjnego zagospodarowania zbiornika wodnego „Słup” oraz terenów do niego przylegających. </a:t>
            </a:r>
          </a:p>
          <a:p>
            <a:pPr marL="0" indent="0" algn="just">
              <a:buNone/>
            </a:pPr>
            <a:endParaRPr lang="pl-PL" sz="3000" i="1" dirty="0" smtClean="0"/>
          </a:p>
          <a:p>
            <a:pPr marL="0" indent="0" algn="just">
              <a:buNone/>
            </a:pPr>
            <a:endParaRPr lang="pl-PL" sz="3000" dirty="0"/>
          </a:p>
          <a:p>
            <a:pPr marL="0" indent="0" algn="just">
              <a:buNone/>
            </a:pPr>
            <a:r>
              <a:rPr lang="pl-PL" sz="3000" dirty="0"/>
              <a:t>Ministerstwo sprawę przekazało do Krajowego Zarządu Gospodarki Wodnej w Warszawie </a:t>
            </a:r>
            <a:r>
              <a:rPr lang="pl-PL" sz="3000" dirty="0" smtClean="0"/>
              <a:t>(Departament </a:t>
            </a:r>
            <a:r>
              <a:rPr lang="pl-PL" sz="3000" dirty="0"/>
              <a:t>Zasobów Wodnych w Ministerstwie prowadzi nadzór m.in. nad Prezesem Krajowego Zarządu Gospodarki Wodnej</a:t>
            </a:r>
            <a:r>
              <a:rPr lang="pl-PL" sz="3000" dirty="0" smtClean="0"/>
              <a:t>). </a:t>
            </a:r>
            <a:r>
              <a:rPr lang="pl-PL" sz="3000" dirty="0"/>
              <a:t>Zarząd ten dopytał, co w naszym wystąpieniu </a:t>
            </a:r>
            <a:r>
              <a:rPr lang="pl-PL" sz="3000" dirty="0" smtClean="0"/>
              <a:t>z </a:t>
            </a:r>
            <a:r>
              <a:rPr lang="pl-PL" sz="3000" dirty="0"/>
              <a:t>30 czerwca b.r. należy rozumieć pod pojęciem „status zbiornika”. Ostatecznie odpowiedź od Krajowego Zarządu Gospodarki Wodnej w Warszawie wpłynęła w dniu 16 września b.r</a:t>
            </a:r>
            <a:r>
              <a:rPr lang="pl-PL" sz="3000" dirty="0" smtClean="0"/>
              <a:t>., a </a:t>
            </a:r>
            <a:r>
              <a:rPr lang="pl-PL" sz="3000" dirty="0"/>
              <a:t>w niej : </a:t>
            </a:r>
            <a:r>
              <a:rPr lang="pl-PL" sz="3000" u="sng" dirty="0"/>
              <a:t>„zbiornik Słup w dalszym ciągu pełni swoją funkcję retencyjną lecz nie ma prawnych przeciwskazań do dopuszczenia jego rekreacyjnego wykorzystania</a:t>
            </a:r>
            <a:r>
              <a:rPr lang="pl-PL" sz="3000" u="sng" dirty="0" smtClean="0"/>
              <a:t>”.</a:t>
            </a:r>
          </a:p>
          <a:p>
            <a:pPr algn="just"/>
            <a:endParaRPr lang="pl-PL" sz="3000" dirty="0"/>
          </a:p>
          <a:p>
            <a:pPr marL="0" indent="0" algn="just">
              <a:buNone/>
            </a:pPr>
            <a:r>
              <a:rPr lang="pl-PL" sz="3000" dirty="0"/>
              <a:t>Przygotowano więc projekt uchwały R.G. w sprawie przystąpienia do sporządzenia zmiany studium uwarunkowań </a:t>
            </a:r>
            <a:r>
              <a:rPr lang="pl-PL" sz="3000" dirty="0" smtClean="0"/>
              <a:t>                i </a:t>
            </a:r>
            <a:r>
              <a:rPr lang="pl-PL" sz="3000" dirty="0"/>
              <a:t>kierunków zagospodarowania przestrzennego z dn. 25 sierpnia b.r. </a:t>
            </a:r>
            <a:endParaRPr lang="pl-PL" sz="3000" dirty="0" smtClean="0"/>
          </a:p>
          <a:p>
            <a:pPr marL="0" indent="0" algn="just">
              <a:buNone/>
            </a:pPr>
            <a:endParaRPr lang="pl-PL" sz="2700" b="1" dirty="0"/>
          </a:p>
          <a:p>
            <a:pPr algn="just"/>
            <a:endParaRPr lang="pl-PL" sz="2700" dirty="0"/>
          </a:p>
        </p:txBody>
      </p:sp>
    </p:spTree>
    <p:extLst>
      <p:ext uri="{BB962C8B-B14F-4D97-AF65-F5344CB8AC3E}">
        <p14:creationId xmlns:p14="http://schemas.microsoft.com/office/powerpoint/2010/main" val="843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204" y="476672"/>
            <a:ext cx="8229600" cy="1143000"/>
          </a:xfrm>
        </p:spPr>
        <p:txBody>
          <a:bodyPr/>
          <a:lstStyle/>
          <a:p>
            <a:r>
              <a:rPr lang="pl-PL" dirty="0" smtClean="0"/>
              <a:t>1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204" y="1700808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75</a:t>
            </a:r>
            <a:r>
              <a:rPr lang="pl-PL" b="1" dirty="0"/>
              <a:t>. </a:t>
            </a:r>
            <a:r>
              <a:rPr lang="pl-PL" b="1" dirty="0" smtClean="0"/>
              <a:t>rocznicy </a:t>
            </a:r>
            <a:r>
              <a:rPr lang="pl-PL" b="1" dirty="0"/>
              <a:t>wybuchu II wojny światowej </a:t>
            </a:r>
            <a:r>
              <a:rPr lang="pl-PL" b="1" dirty="0" smtClean="0"/>
              <a:t>     i złożenie wiązanek </a:t>
            </a:r>
            <a:r>
              <a:rPr lang="pl-PL" b="1" dirty="0"/>
              <a:t>kwiatów w jaworskim rynku pod obeliskiem 1000-lecia Państwa Polskiego i Zwycięstwa nad Faszyzmem.</a:t>
            </a:r>
          </a:p>
        </p:txBody>
      </p:sp>
      <p:pic>
        <p:nvPicPr>
          <p:cNvPr id="7170" name="Picture 2" descr="C:\Users\arleta\Desktop\ago\kwia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824536" cy="295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19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zebraniu wiejskim w Myślinowie w sprawie wyborów uzupełniających sołtysa. </a:t>
            </a:r>
            <a:endParaRPr lang="pl-PL" b="1" dirty="0"/>
          </a:p>
        </p:txBody>
      </p:sp>
      <p:pic>
        <p:nvPicPr>
          <p:cNvPr id="8194" name="Picture 2" descr="C:\Users\arleta\Desktop\ago\myslinów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40968"/>
            <a:ext cx="3672408" cy="32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5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7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dożynkach wiejskich w Sichowie</a:t>
            </a:r>
            <a:endParaRPr lang="pl-PL" b="1" dirty="0"/>
          </a:p>
        </p:txBody>
      </p:sp>
      <p:pic>
        <p:nvPicPr>
          <p:cNvPr id="5122" name="Picture 2" descr="C:\Users\arleta\Desktop\na www 09\sichow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79248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97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rleta\Desktop\na www 09\sichow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1" y="692696"/>
            <a:ext cx="53936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rleta\Desktop\na www 09\sichow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89596"/>
            <a:ext cx="4574282" cy="297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8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7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dożynkach wiejskich w Małuszowie</a:t>
            </a:r>
            <a:endParaRPr lang="pl-PL" b="1" dirty="0"/>
          </a:p>
        </p:txBody>
      </p:sp>
      <p:pic>
        <p:nvPicPr>
          <p:cNvPr id="3074" name="Picture 2" descr="C:\Users\arleta\Desktop\na www 09\37as3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15952"/>
            <a:ext cx="5889291" cy="364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leta\Desktop\na www 09\maluszów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6098516" cy="331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rleta\Desktop\na www 09\maluszów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44781"/>
            <a:ext cx="4611240" cy="309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39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10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l-PL" sz="2300" dirty="0"/>
              <a:t>W</a:t>
            </a:r>
            <a:r>
              <a:rPr lang="pl-PL" sz="2300" dirty="0" smtClean="0"/>
              <a:t>ystąpiono </a:t>
            </a:r>
            <a:r>
              <a:rPr lang="pl-PL" sz="2300" dirty="0"/>
              <a:t>do Instytutu Metali Nieżelaznych w Gliwicach Oddział w  Legnicy o  rozpoznanie możliwości zbadania złoża barytu w rejonie zlikwidowanej Kopalni Barytu „Stanisławów” oraz pozostałych metali znajdujących się w tym złożu, pod kątem : możliwości wznowienia eksploatacji oraz urynkowienia tej działalności.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371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13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dożynkach wiejskich w Muchowie</a:t>
            </a:r>
            <a:endParaRPr lang="pl-PL" b="1" dirty="0"/>
          </a:p>
        </p:txBody>
      </p:sp>
      <p:pic>
        <p:nvPicPr>
          <p:cNvPr id="1026" name="Picture 2" descr="C:\Users\arleta\Downloads\muchów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5327873" cy="35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9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leta\Desktop\zdjęcia od Daniela\arrletta_wrzes\muchow_do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488950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rleta\Desktop\zdjęcia od Daniela\arrletta_wrzes\muchow_doz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9000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1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13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dożynkach wiejskich w Kondratowie</a:t>
            </a:r>
            <a:endParaRPr lang="pl-PL" b="1" dirty="0"/>
          </a:p>
        </p:txBody>
      </p:sp>
      <p:pic>
        <p:nvPicPr>
          <p:cNvPr id="1026" name="Picture 2" descr="C:\Users\arleta\Desktop\zdjęcia od Daniela\arrletta_wrzes\Miniaturka_kondratow_doz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5544616" cy="36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9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pl-PL" sz="3500" b="1" dirty="0" smtClean="0"/>
              <a:t>8 lipca</a:t>
            </a:r>
            <a:endParaRPr lang="pl-PL" sz="35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141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W dniu 8 lipca br. Gminny Ośrodek Pomocy Społecznej w Męcince w porozumieniu z firmą </a:t>
            </a:r>
            <a:r>
              <a:rPr lang="pl-PL" sz="1800" dirty="0" smtClean="0"/>
              <a:t>z </a:t>
            </a:r>
            <a:r>
              <a:rPr lang="pl-PL" sz="1800" dirty="0"/>
              <a:t>Lublina (organizatorem) zorganizował wyjazd 15 dzieci w wieku 7 – 16 lat z terenu gminy na 8 dniową kolonię do Rzucewa (Zatoka Gdańska). Kolonia została sfinansowana z tzw. „korkowego” (opłaty wnoszone za sprzedaż napojów alkoholowych przez przedsiębiorców na terenie gminy). Przed wyjazdem autobus został skontrolowany przez policjantów z KPP Jawor. </a:t>
            </a:r>
          </a:p>
        </p:txBody>
      </p:sp>
      <p:pic>
        <p:nvPicPr>
          <p:cNvPr id="2050" name="Picture 2" descr="C:\Users\arleta\Downloads\gops-koloni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3456384" cy="229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leta\Downloads\gops-koloni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77071"/>
            <a:ext cx="3456384" cy="229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92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leta\Desktop\zdjęcia od Daniela\arrletta_wrzes\kondratow_doz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leta\Desktop\zdjęcia od Daniela\arrletta_wrzes\kondratow_doz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9241"/>
            <a:ext cx="4248472" cy="281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rleta\Desktop\zdjęcia od Daniela\arrletta_wrzes\kondratow_doz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21297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rleta\Desktop\zdjęcia od Daniela\arrletta_wrzes\kondratow_do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9"/>
            <a:ext cx="42487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5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14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pielgrzymce pocysterską Kalwarią</a:t>
            </a:r>
          </a:p>
          <a:p>
            <a:pPr marL="0" indent="0">
              <a:buNone/>
            </a:pPr>
            <a:r>
              <a:rPr lang="pl-PL" b="1" dirty="0" smtClean="0"/>
              <a:t> w Męcince</a:t>
            </a:r>
            <a:endParaRPr lang="pl-PL" b="1" dirty="0"/>
          </a:p>
        </p:txBody>
      </p:sp>
      <p:pic>
        <p:nvPicPr>
          <p:cNvPr id="1026" name="Picture 2" descr="C:\Users\arleta\Desktop\zdjęcia od Daniela\arrletta_wrzes\kalwaria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4182255" cy="225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leta\Desktop\zdjęcia od Daniela\arrletta_wrzes\kalwaria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429000"/>
            <a:ext cx="3928239" cy="22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1716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16 – 17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XV Kongresie </a:t>
            </a:r>
            <a:r>
              <a:rPr lang="pl-PL" b="1" dirty="0"/>
              <a:t>Gmin Wiejskich </a:t>
            </a:r>
            <a:r>
              <a:rPr lang="pl-PL" b="1" dirty="0" smtClean="0"/>
              <a:t>w </a:t>
            </a:r>
            <a:r>
              <a:rPr lang="pl-PL" b="1" dirty="0"/>
              <a:t>gminie Biała Rawska w województwie łódzkim</a:t>
            </a:r>
            <a:r>
              <a:rPr lang="pl-PL" b="1" dirty="0" smtClean="0"/>
              <a:t>.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sz="1800" dirty="0" smtClean="0"/>
              <a:t>Spotkanie z wicepremierem Januszem Piechocińskim w sprawie tworzenia strefy aktywności gospodarczej w Gminie Męcinka. </a:t>
            </a:r>
            <a:endParaRPr lang="pl-PL" sz="1800" dirty="0"/>
          </a:p>
        </p:txBody>
      </p:sp>
      <p:pic>
        <p:nvPicPr>
          <p:cNvPr id="1026" name="Picture 2" descr="X:\z laptopa\Wójt\info z działalności\info z działań wójta 2014\SDC11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6" y="4005064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X:\z laptopa\Wójt\info z działalności\info z działań wójta 2014\SDC11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3538309" cy="265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4518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916832"/>
            <a:ext cx="864096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300" b="1" dirty="0" smtClean="0"/>
              <a:t>Udział w Święcie Pieczonego Ziemniaka w Piotrowicach</a:t>
            </a:r>
            <a:endParaRPr lang="pl-PL" sz="2300" b="1" dirty="0"/>
          </a:p>
        </p:txBody>
      </p:sp>
      <p:pic>
        <p:nvPicPr>
          <p:cNvPr id="2050" name="Picture 2" descr="C:\Users\arleta\Desktop\zdjęcia od Daniela\ebera\IMG_0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5538986" cy="344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6605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leta\Desktop\zdjęcia od Daniela\ebera\IMG_0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928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935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leta\Desktop\zdjęcia od Daniela\ebera\IMG_03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" y="1628800"/>
            <a:ext cx="3528392" cy="490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rleta\Desktop\zdjęcia od Daniela\ebera\IMG_0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32856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0794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pl-PL" sz="2500" b="1" dirty="0" smtClean="0"/>
              <a:t>  Zakończenie realizacji projektu </a:t>
            </a:r>
            <a:br>
              <a:rPr lang="pl-PL" sz="2500" b="1" dirty="0" smtClean="0"/>
            </a:br>
            <a:r>
              <a:rPr lang="pl-PL" sz="2500" b="1" dirty="0" smtClean="0"/>
              <a:t> </a:t>
            </a:r>
            <a:r>
              <a:rPr lang="pl-PL" sz="2500" b="1" dirty="0"/>
              <a:t>„Modernizacja oddziałów przedszkolnych w Gminie Męcinka”. </a:t>
            </a:r>
            <a:r>
              <a:rPr lang="pl-PL" sz="2500" b="1" dirty="0" smtClean="0"/>
              <a:t> </a:t>
            </a:r>
            <a:endParaRPr lang="pl-PL" sz="25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W </a:t>
            </a:r>
            <a:r>
              <a:rPr lang="pl-PL" dirty="0"/>
              <a:t>miesiącu sierpniu b.r. rozstrzygnięto zamówienie na zakup dodatkowego wyposażenia placu zabaw przy Szkole Podstawowej w Piotrowicach (karuzela tarczowa i bujak na sprężynie). Dla oddziału przedszkolnego w Szkole Podstawowej w Męcince zakupiono dodatkowo przenośny sprzęt nagłośnieniowy oraz wzmacniacz z kolumnami.</a:t>
            </a:r>
          </a:p>
          <a:p>
            <a:r>
              <a:rPr lang="pl-PL" dirty="0"/>
              <a:t>Dodatkowe zakupy możliwe były poprzez sporządzenie nowego wniosku aplikacyjnego, w którym uwzględnione zostały faktyczne ceny przedstawione w ofertach cenowych przyjętych do realizacji przez gminę. Zgoda UMWD na wykorzystanie tych oszczędności (4.403,29) oraz pozostała kwota z zaplanowanego udziału gminy w projekcie (4.000,00),  pozwoliły na  zakończenie projektu i przygotowanie oddziałów przedszkolnych do przyjęcia dzieci młodszych, tak jak zakładał projekt, 4-letnich i 3-letnich. Łączny koszt projektu </a:t>
            </a:r>
            <a:r>
              <a:rPr lang="pl-PL" dirty="0" smtClean="0"/>
              <a:t>182.882,09 </a:t>
            </a:r>
            <a:r>
              <a:rPr lang="pl-PL" dirty="0"/>
              <a:t>zł 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Finansowanie projektu : </a:t>
            </a:r>
          </a:p>
          <a:p>
            <a:pPr marL="0" indent="0">
              <a:buNone/>
            </a:pPr>
            <a:r>
              <a:rPr lang="pl-PL" dirty="0" smtClean="0"/>
              <a:t>     Dotacja </a:t>
            </a:r>
            <a:r>
              <a:rPr lang="pl-PL" dirty="0"/>
              <a:t>z UMWD – </a:t>
            </a:r>
            <a:r>
              <a:rPr lang="pl-PL" dirty="0" smtClean="0"/>
              <a:t>174.540,00 zł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     Kapitalizacja </a:t>
            </a:r>
            <a:r>
              <a:rPr lang="pl-PL" dirty="0"/>
              <a:t>odsetek – 184,69</a:t>
            </a:r>
          </a:p>
          <a:p>
            <a:pPr marL="0" indent="0">
              <a:buNone/>
            </a:pPr>
            <a:r>
              <a:rPr lang="pl-PL" dirty="0" smtClean="0"/>
              <a:t>     Budżet </a:t>
            </a:r>
            <a:r>
              <a:rPr lang="pl-PL" dirty="0"/>
              <a:t>gminy – 8.157,40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01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8013517"/>
              </p:ext>
            </p:extLst>
          </p:nvPr>
        </p:nvGraphicFramePr>
        <p:xfrm>
          <a:off x="467544" y="836710"/>
          <a:ext cx="8136904" cy="5319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1648"/>
                <a:gridCol w="6495256"/>
              </a:tblGrid>
              <a:tr h="51581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</a:rPr>
                        <a:t>WYKONANIE  FUNDUSZU </a:t>
                      </a:r>
                      <a:r>
                        <a:rPr lang="pl-PL" sz="1600" baseline="0" dirty="0" smtClean="0">
                          <a:effectLst/>
                        </a:rPr>
                        <a:t>  SOŁECKIEGO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 anchor="b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</a:tr>
              <a:tr h="2630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Miejscowość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Zakres robót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</a:tr>
              <a:tr h="4921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Chełmiec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dirty="0" smtClean="0">
                          <a:effectLst/>
                        </a:rPr>
                        <a:t>odwodnienie </a:t>
                      </a:r>
                      <a:r>
                        <a:rPr lang="pl-PL" sz="1000" dirty="0">
                          <a:effectLst/>
                        </a:rPr>
                        <a:t>świetlicy ze zburzeniem wiatrołapu za kwotę 6.150,- zł; termin zakończania 17 październik;                                                                                       </a:t>
                      </a:r>
                      <a:endParaRPr lang="pl-PL" sz="1000" dirty="0" smtClean="0">
                        <a:effectLst/>
                      </a:endParaRPr>
                    </a:p>
                  </a:txBody>
                  <a:tcPr marL="36475" marR="36475" marT="0" marB="0"/>
                </a:tc>
              </a:tr>
              <a:tr h="5260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Chroślice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remont </a:t>
                      </a:r>
                      <a:r>
                        <a:rPr lang="pl-PL" sz="1000" dirty="0">
                          <a:effectLst/>
                        </a:rPr>
                        <a:t>świetlicy za kwotę 81.759,- zł, z czego 30.000,- zł z UMWD; termin zakończenia  do 30 września 2014r.                                                    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</a:tr>
              <a:tr h="9226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Męcinka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1) sprzęt nagłaśniający do świetlicy za kwotę 5.998,- zł; termin zakończenia  do 30 września 2014r.                                                                2) zamówione trybuny na boisko użytkowane przez KS Męcinka za kwotę 15.000,-zł; termin </a:t>
                      </a:r>
                      <a:r>
                        <a:rPr lang="pl-PL" sz="1000" dirty="0" smtClean="0">
                          <a:effectLst/>
                        </a:rPr>
                        <a:t>dostawy  </a:t>
                      </a:r>
                      <a:r>
                        <a:rPr lang="pl-PL" sz="1000" dirty="0">
                          <a:effectLst/>
                        </a:rPr>
                        <a:t>do końca października;        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3) zamontowanie 5 ławek i </a:t>
                      </a:r>
                      <a:r>
                        <a:rPr lang="pl-PL" sz="1000" dirty="0" smtClean="0">
                          <a:effectLst/>
                        </a:rPr>
                        <a:t>koszy na </a:t>
                      </a:r>
                      <a:r>
                        <a:rPr lang="pl-PL" sz="1000" dirty="0">
                          <a:effectLst/>
                        </a:rPr>
                        <a:t>drodze na kalwarię za kwotę 1.150,-zł;                                                                                                               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</a:tr>
              <a:tr h="4323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Muchów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pl-PL" sz="1000">
                          <a:effectLst/>
                        </a:rPr>
                        <a:t>doposażenie placu zabaw za kwotę 9.978,- zł;      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pl-PL" sz="1000">
                          <a:effectLst/>
                        </a:rPr>
                        <a:t>wykonanie podestu drewnianego 5.000 zł;                                  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</a:tr>
              <a:tr h="2630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Piotrowice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1) zakup materiałów na elewację szatni za kwotę 5.000,- zł;               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</a:tr>
              <a:tr h="2630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Pomocne 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remont </a:t>
                      </a:r>
                      <a:r>
                        <a:rPr lang="pl-PL" sz="1000" dirty="0">
                          <a:effectLst/>
                        </a:rPr>
                        <a:t>klatki schodowej za kwotę 24.000,- zł;                                   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</a:tr>
              <a:tr h="5260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Przybyłowice 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wykonanie </a:t>
                      </a:r>
                      <a:r>
                        <a:rPr lang="pl-PL" sz="1000" dirty="0">
                          <a:effectLst/>
                        </a:rPr>
                        <a:t>kuchni przy świetlicy wraz z wyposażeniem za kwotę </a:t>
                      </a:r>
                      <a:r>
                        <a:rPr lang="pl-PL" sz="1000" dirty="0" smtClean="0">
                          <a:effectLst/>
                        </a:rPr>
                        <a:t>13</a:t>
                      </a:r>
                      <a:r>
                        <a:rPr lang="pl-PL" sz="1000" baseline="0" dirty="0" smtClean="0">
                          <a:effectLst/>
                        </a:rPr>
                        <a:t> 777</a:t>
                      </a:r>
                      <a:r>
                        <a:rPr lang="pl-PL" sz="1000" dirty="0" smtClean="0">
                          <a:effectLst/>
                        </a:rPr>
                        <a:t>,- </a:t>
                      </a:r>
                      <a:r>
                        <a:rPr lang="pl-PL" sz="1000" dirty="0">
                          <a:effectLst/>
                        </a:rPr>
                        <a:t>zł</a:t>
                      </a:r>
                      <a:r>
                        <a:rPr lang="pl-PL" sz="1000" dirty="0" smtClean="0">
                          <a:effectLst/>
                        </a:rPr>
                        <a:t>; + 950</a:t>
                      </a:r>
                      <a:r>
                        <a:rPr lang="pl-PL" sz="1000" baseline="0" dirty="0" smtClean="0">
                          <a:effectLst/>
                        </a:rPr>
                        <a:t> zł z budżetu gminy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</a:tr>
              <a:tr h="2630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Sichów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wyposażenie </a:t>
                      </a:r>
                      <a:r>
                        <a:rPr lang="pl-PL" sz="1000" dirty="0">
                          <a:effectLst/>
                        </a:rPr>
                        <a:t>świetlicy za kwotę 17.500,- zł;                                                                  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</a:tr>
              <a:tr h="5260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Sichówek 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remont </a:t>
                      </a:r>
                      <a:r>
                        <a:rPr lang="pl-PL" sz="1000" dirty="0">
                          <a:effectLst/>
                        </a:rPr>
                        <a:t>świetlicy za kwotę 13.300,- zł w tym 8.800,- z funduszu sołeckiego;                                                                                          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</a:tr>
              <a:tr h="2630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Słup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remont </a:t>
                      </a:r>
                      <a:r>
                        <a:rPr lang="pl-PL" sz="1000" dirty="0">
                          <a:effectLst/>
                        </a:rPr>
                        <a:t>kuchni w świetlicy za kwotę 7.830,- zł;               </a:t>
                      </a:r>
                      <a:endParaRPr lang="pl-PL" sz="10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              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75" marR="3647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2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988016"/>
              </p:ext>
            </p:extLst>
          </p:nvPr>
        </p:nvGraphicFramePr>
        <p:xfrm>
          <a:off x="323528" y="188640"/>
          <a:ext cx="8352928" cy="6513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9786"/>
                <a:gridCol w="6733142"/>
              </a:tblGrid>
              <a:tr h="3724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PRACE REMONTOWE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Zakres robót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</a:tr>
              <a:tr h="3652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Chełmiec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r>
                        <a:rPr lang="pl-PL" sz="100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mbria Math" panose="02040503050406030204" pitchFamily="18" charset="0"/>
                          <a:cs typeface="Times New Roman"/>
                        </a:rPr>
                        <a:t>zakup </a:t>
                      </a: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mbria Math" panose="02040503050406030204" pitchFamily="18" charset="0"/>
                          <a:cs typeface="Times New Roman"/>
                        </a:rPr>
                        <a:t>drugiego boksu dla zawodników za kwotę 3 </a:t>
                      </a:r>
                      <a:r>
                        <a:rPr lang="pl-PL" sz="100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mbria Math" panose="02040503050406030204" pitchFamily="18" charset="0"/>
                          <a:cs typeface="Times New Roman"/>
                        </a:rPr>
                        <a:t>.500 </a:t>
                      </a: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mbria Math" panose="02040503050406030204" pitchFamily="18" charset="0"/>
                          <a:cs typeface="Times New Roman"/>
                        </a:rPr>
                        <a:t>zł</a:t>
                      </a:r>
                      <a:r>
                        <a:rPr lang="pl-PL" sz="100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Cambria Math" panose="02040503050406030204" pitchFamily="18" charset="0"/>
                          <a:cs typeface="Times New Roman"/>
                        </a:rPr>
                        <a:t>;</a:t>
                      </a:r>
                    </a:p>
                    <a:p>
                      <a:pPr marL="228600" indent="-2286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r>
                        <a:rPr kumimoji="0" lang="pl-PL" sz="1000" kern="1200" dirty="0" smtClean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wymiana reduktora na sieci na kwotę 1.500 zł.</a:t>
                      </a:r>
                      <a:endParaRPr lang="pl-PL" sz="1000" dirty="0">
                        <a:effectLst/>
                        <a:latin typeface="Constantia" panose="02030602050306030303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89535" marR="89535" marT="0" marB="0"/>
                </a:tc>
              </a:tr>
              <a:tr h="4238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Chroślice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zagospodarowanie </a:t>
                      </a:r>
                      <a:r>
                        <a:rPr lang="pl-PL" sz="1000" dirty="0">
                          <a:effectLst/>
                        </a:rPr>
                        <a:t>ternu przy świetlicy za kwotę 70.000,- zł, z czego 30.000,- zł    z UE ; termin zakończenia  do 30 września 2014r.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</a:tr>
              <a:tr h="19366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Męcinka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1) remont </a:t>
                      </a:r>
                      <a:r>
                        <a:rPr lang="pl-PL" sz="1000" dirty="0">
                          <a:effectLst/>
                        </a:rPr>
                        <a:t>schodów w budynku komunalnym 110 w ilości 6 za kwotę 3.810,-zł;                                                                                                                                    2) remont lokalu socjalnego w budynku 110c/2 i 110c/3 </a:t>
                      </a:r>
                      <a:r>
                        <a:rPr lang="pl-PL" sz="1000" baseline="0" dirty="0" smtClean="0">
                          <a:effectLst/>
                        </a:rPr>
                        <a:t> </a:t>
                      </a:r>
                      <a:r>
                        <a:rPr lang="pl-PL" sz="1000" dirty="0" smtClean="0">
                          <a:effectLst/>
                        </a:rPr>
                        <a:t>za </a:t>
                      </a:r>
                      <a:r>
                        <a:rPr lang="pl-PL" sz="1000" dirty="0">
                          <a:effectLst/>
                        </a:rPr>
                        <a:t>kwotę 2.000,- zł;                                                                                                                      3) odwodnienie powierzchniowe przy budynku 110 za kwotę 1.600,-zł;                                                                                                                                4) częściowy remont dachu budynku 110 na kwotę 9.410,- zł;                                       </a:t>
                      </a:r>
                      <a:r>
                        <a:rPr lang="pl-PL" sz="1000" dirty="0" smtClean="0">
                          <a:effectLst/>
                        </a:rPr>
                        <a:t>                                                                 5</a:t>
                      </a:r>
                      <a:r>
                        <a:rPr lang="pl-PL" sz="1000" dirty="0">
                          <a:effectLst/>
                        </a:rPr>
                        <a:t>) wydzielenie strefy pożarowej w Zespole Szkół z montażem drzwi przeciwpożarowych oraz bloczków z pustaków szklanych w otworach okiennych za kwotę 14.870,- zł;                                                                                                                    6) budowa małej infrastruktury na Szlaku Cysterskim za kwotę 35.900,- zł; termin do końca września;                                                                                                                          7) iniekcja ścian budynku nr 25 za kwotę 37.830,- zł</a:t>
                      </a:r>
                      <a:r>
                        <a:rPr lang="pl-PL" sz="1000" dirty="0" smtClean="0">
                          <a:effectLst/>
                        </a:rPr>
                        <a:t>;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  <a:latin typeface="Constantia" panose="02030602050306030303" pitchFamily="18" charset="0"/>
                          <a:ea typeface="Calibri"/>
                          <a:cs typeface="Times New Roman"/>
                        </a:rPr>
                        <a:t>8)</a:t>
                      </a:r>
                      <a:r>
                        <a:rPr lang="pl-PL" sz="1000" baseline="0" dirty="0" smtClean="0">
                          <a:effectLst/>
                          <a:latin typeface="Constantia" panose="02030602050306030303" pitchFamily="18" charset="0"/>
                          <a:ea typeface="Calibri"/>
                          <a:cs typeface="Times New Roman"/>
                        </a:rPr>
                        <a:t> remont schodów do tzw. „małej szkoły” w Męcince za kwotę 1 .845 zł;</a:t>
                      </a:r>
                    </a:p>
                    <a:p>
                      <a:pPr marL="228600" indent="-2286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 startAt="9"/>
                      </a:pPr>
                      <a:r>
                        <a:rPr lang="pl-PL" sz="1000" baseline="0" dirty="0" smtClean="0">
                          <a:effectLst/>
                          <a:latin typeface="Constantia" panose="02030602050306030303" pitchFamily="18" charset="0"/>
                          <a:ea typeface="Calibri"/>
                          <a:cs typeface="Times New Roman"/>
                        </a:rPr>
                        <a:t>wymiana 3 okiem w UG za  kwotę 5.000 zł. </a:t>
                      </a:r>
                      <a:endParaRPr lang="pl-PL" sz="10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</a:tr>
              <a:tr h="7902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Piotrowice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1) zlecenie </a:t>
                      </a:r>
                      <a:r>
                        <a:rPr lang="pl-PL" sz="1000" dirty="0">
                          <a:effectLst/>
                        </a:rPr>
                        <a:t>budowy studni redukcyjnej sieci wodociągowej  za kwotę 29.520,- zł; termin realizacji do końca października;                                                                              </a:t>
                      </a:r>
                      <a:r>
                        <a:rPr lang="pl-PL" sz="1000" dirty="0" smtClean="0">
                          <a:effectLst/>
                        </a:rPr>
                        <a:t>                                                                                              </a:t>
                      </a:r>
                      <a:r>
                        <a:rPr lang="pl-PL" sz="1000" dirty="0">
                          <a:effectLst/>
                        </a:rPr>
                        <a:t>2) wykonanie czterech bram przy Szkole Podstawowej w Piotrowicach, dwie jednoskrzydłowe, jedna przesuwna, jedna dwuskrzydłowa; za kwotę 10.290,- zł;                                                                 </a:t>
                      </a:r>
                      <a:r>
                        <a:rPr lang="pl-PL" sz="1000" dirty="0" smtClean="0">
                          <a:effectLst/>
                        </a:rPr>
                        <a:t>                              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 </a:t>
                      </a:r>
                      <a:r>
                        <a:rPr lang="pl-PL" sz="1000" dirty="0">
                          <a:effectLst/>
                        </a:rPr>
                        <a:t>3) wykonanie wjazdu do Szkoły Podstawowej za kwotę 4.300,-zł ;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</a:tr>
              <a:tr h="5748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Pomocne 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1) ogrodzenie placu zabaw i wykonanie schodów wejściowych do przedszkola na kwotę 4.800,- zł;                                                                                                                      2) przygotowana budowa przydomowej oczyszczalni przy przedszkolu za kwotę </a:t>
                      </a:r>
                      <a:r>
                        <a:rPr lang="pl-PL" sz="1000" dirty="0" smtClean="0">
                          <a:effectLst/>
                        </a:rPr>
                        <a:t>19.680,- </a:t>
                      </a:r>
                      <a:r>
                        <a:rPr lang="pl-PL" sz="1000" dirty="0">
                          <a:effectLst/>
                        </a:rPr>
                        <a:t>zł; termin zakończenia połowa grudnia;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</a:tr>
              <a:tr h="4943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Sichów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1) odwodnienie świetlicy za kwotę </a:t>
                      </a:r>
                      <a:r>
                        <a:rPr lang="pl-PL" sz="1000" dirty="0" smtClean="0">
                          <a:effectLst/>
                        </a:rPr>
                        <a:t>9.300,- </a:t>
                      </a:r>
                      <a:r>
                        <a:rPr lang="pl-PL" sz="1000" dirty="0">
                          <a:effectLst/>
                        </a:rPr>
                        <a:t>zł;                                                                      </a:t>
                      </a:r>
                      <a:r>
                        <a:rPr lang="pl-PL" sz="1000" dirty="0" smtClean="0">
                          <a:effectLst/>
                        </a:rPr>
                        <a:t>                                                             2</a:t>
                      </a:r>
                      <a:r>
                        <a:rPr lang="pl-PL" sz="1000" dirty="0">
                          <a:effectLst/>
                        </a:rPr>
                        <a:t>) rozpoczęta budowa ścieżki na cmentarzu za kwotę 9.780,- zł;       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</a:tr>
              <a:tr h="2432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Sichówek 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zlecenie </a:t>
                      </a:r>
                      <a:r>
                        <a:rPr lang="pl-PL" sz="1000" dirty="0">
                          <a:effectLst/>
                        </a:rPr>
                        <a:t>wykonania zbiornika buforowego na kwotę 17.000,- zł; termin realizacji do końca listopada;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</a:tr>
              <a:tr h="3340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Myślinów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imes New Roman"/>
                          <a:cs typeface="Times New Roman"/>
                        </a:rPr>
                        <a:t>remont drogi na działce Nr 340 i 348/1, o długości 830 m z ułożeniem warstwy ścieralnej za kwotę 248.239,42 zł, do zakończenia zadania pozostały pobocza; termin zakończenia zadania do 30 września br</a:t>
                      </a:r>
                      <a:r>
                        <a:rPr lang="pl-PL" sz="100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imes New Roman"/>
                          <a:cs typeface="Times New Roman"/>
                        </a:rPr>
                        <a:t>. - INWESTYCJA</a:t>
                      </a:r>
                      <a:endParaRPr lang="pl-PL" sz="10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</a:tr>
              <a:tr h="3266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Kondratów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imes New Roman"/>
                          <a:cs typeface="Times New Roman"/>
                        </a:rPr>
                        <a:t>przygotowanie drogi do ułożenia warstwy ścieralnej na odcinku 1 630 m; termin zakończenia zadania do 30 września br. Ogólna wartość planowanych robót wyniesie 576. 929,88 </a:t>
                      </a:r>
                      <a:r>
                        <a:rPr lang="pl-PL" sz="100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imes New Roman"/>
                          <a:cs typeface="Times New Roman"/>
                        </a:rPr>
                        <a:t>zł - INWESTYCJA</a:t>
                      </a:r>
                      <a:endParaRPr lang="pl-PL" sz="10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</a:tr>
              <a:tr h="3266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Słup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aseline="0" dirty="0" smtClean="0">
                          <a:effectLst/>
                          <a:latin typeface="Constantia" panose="02030602050306030303" pitchFamily="18" charset="0"/>
                          <a:ea typeface="Calibri"/>
                          <a:cs typeface="Times New Roman"/>
                        </a:rPr>
                        <a:t>wymiana 3 okien w lokalu socjalnym w Słupie za kwotę 1.704 zł; wykonanie wentylacji za kwotę 800 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aseline="0" dirty="0" smtClean="0">
                          <a:effectLst/>
                          <a:latin typeface="Constantia" panose="02030602050306030303" pitchFamily="18" charset="0"/>
                          <a:ea typeface="Calibri"/>
                          <a:cs typeface="Times New Roman"/>
                        </a:rPr>
                        <a:t>zamontowanie dwóch filtrów </a:t>
                      </a:r>
                      <a:r>
                        <a:rPr lang="pl-PL" sz="1000" baseline="0" dirty="0" err="1" smtClean="0">
                          <a:effectLst/>
                          <a:latin typeface="Constantia" panose="02030602050306030303" pitchFamily="18" charset="0"/>
                          <a:ea typeface="Calibri"/>
                          <a:cs typeface="Times New Roman"/>
                        </a:rPr>
                        <a:t>przeciwodorowych</a:t>
                      </a:r>
                      <a:r>
                        <a:rPr lang="pl-PL" sz="1000" baseline="0" dirty="0" smtClean="0">
                          <a:effectLst/>
                          <a:latin typeface="Constantia" panose="02030602050306030303" pitchFamily="18" charset="0"/>
                          <a:ea typeface="Calibri"/>
                          <a:cs typeface="Times New Roman"/>
                        </a:rPr>
                        <a:t> na studniach rozprężnych za kwotę 5.760 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000" baseline="0" dirty="0" smtClean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0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33080" marR="330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50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b="1" dirty="0" smtClean="0"/>
              <a:t>Wykonanie prac na cmentarzu w Sichowie</a:t>
            </a:r>
            <a:endParaRPr lang="pl-PL" sz="3500" b="1" dirty="0"/>
          </a:p>
        </p:txBody>
      </p:sp>
      <p:pic>
        <p:nvPicPr>
          <p:cNvPr id="2050" name="Picture 2" descr="\\Ip-arleta\Wiadomosci\zdj do sesji5\Sichów cmentarz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2276872"/>
            <a:ext cx="584143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5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Dostosowanie </a:t>
            </a:r>
            <a:r>
              <a:rPr lang="pl-PL" b="1" dirty="0"/>
              <a:t>toalet i wyposażenie oddziałów przedszkolnych w sprzęt, meble, zabawki i pomoce dydaktyczne. </a:t>
            </a:r>
            <a:endParaRPr lang="pl-PL" b="1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 SP </a:t>
            </a:r>
            <a:r>
              <a:rPr lang="pl-PL" dirty="0"/>
              <a:t>Męcinka – 132 pozycje; SP Piotrowice – 169 </a:t>
            </a:r>
            <a:r>
              <a:rPr lang="pl-PL" dirty="0" smtClean="0"/>
              <a:t>pozycji.</a:t>
            </a:r>
          </a:p>
          <a:p>
            <a:pPr marL="0" indent="0">
              <a:buNone/>
            </a:pPr>
            <a:r>
              <a:rPr lang="pl-PL" dirty="0" smtClean="0"/>
              <a:t> Środki na dostawy w wysokości 107.125,95 zł. jak w przypadku placów zabaw pochodziły z Europejskiego Funduszu Społecznego, przyznanych na realizację projektu systemowego „Modernizacja oddziałów przedszkolnych w Gminie Męcinka” z Programu Operacyjnego Kapitał Ludzki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724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000" b="1" dirty="0" smtClean="0"/>
              <a:t>Wykonanie odwodnienia budynku świetlicy                w Sichowie</a:t>
            </a:r>
            <a:endParaRPr lang="pl-PL" sz="3000" b="1" dirty="0"/>
          </a:p>
        </p:txBody>
      </p:sp>
      <p:pic>
        <p:nvPicPr>
          <p:cNvPr id="5122" name="Picture 2" descr="\\Ip-arleta\Wiadomosci\zdjęcia do sesji\Sichów\Sichów swietlic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205170" cy="27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Ip-arleta\Wiadomosci\zdjęcia do sesji\Sichów\Sichów swietlica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4205172" cy="27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75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r>
              <a:rPr lang="pl-PL" sz="3300" b="1" dirty="0" smtClean="0"/>
              <a:t>Wykonanie zadaszenia przy budynku świetlicy         w Sichówku</a:t>
            </a:r>
            <a:endParaRPr lang="pl-PL" sz="3300" b="1" dirty="0"/>
          </a:p>
        </p:txBody>
      </p:sp>
      <p:pic>
        <p:nvPicPr>
          <p:cNvPr id="6146" name="Picture 2" descr="\\Ip-arleta\Wiadomosci\zdjęcia do sesji\Sichówek\Sichówek swietlic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5841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16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000" b="1" dirty="0" smtClean="0"/>
              <a:t>Wykonanie remontów budynków mieszkalnych w Męcince pod Nr 110.</a:t>
            </a:r>
            <a:endParaRPr lang="pl-PL" sz="3000" b="1" dirty="0"/>
          </a:p>
        </p:txBody>
      </p:sp>
      <p:pic>
        <p:nvPicPr>
          <p:cNvPr id="7170" name="Picture 2" descr="\\Ip-arleta\Wiadomosci\zdjęcia do sesji\Męcinka\Męcinka 110 da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411063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1331640" y="5482750"/>
            <a:ext cx="3092666" cy="3600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500" b="1" i="1" dirty="0" smtClean="0"/>
              <a:t>Remont dachu</a:t>
            </a:r>
            <a:endParaRPr lang="pl-PL" sz="1500" b="1" i="1" dirty="0"/>
          </a:p>
        </p:txBody>
      </p:sp>
      <p:pic>
        <p:nvPicPr>
          <p:cNvPr id="7171" name="Picture 3" descr="\\Ip-arleta\Wiadomosci\zdjęcia do sesji\Męcinka\Męcinka 110 dach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206112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5064341" y="5479100"/>
            <a:ext cx="3092666" cy="3600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pl-PL" sz="1500" b="1" i="1" dirty="0" smtClean="0"/>
              <a:t>Odwodnienie budynku</a:t>
            </a:r>
            <a:endParaRPr lang="pl-PL" sz="1500" b="1" i="1" dirty="0"/>
          </a:p>
        </p:txBody>
      </p:sp>
    </p:spTree>
    <p:extLst>
      <p:ext uri="{BB962C8B-B14F-4D97-AF65-F5344CB8AC3E}">
        <p14:creationId xmlns:p14="http://schemas.microsoft.com/office/powerpoint/2010/main" val="34528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31840" y="4797152"/>
            <a:ext cx="4176464" cy="1239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/>
              <a:t>Wykonanie schodów przy budynku nr 110 w Męcince</a:t>
            </a:r>
            <a:endParaRPr lang="pl-PL" sz="2000" b="1" dirty="0"/>
          </a:p>
        </p:txBody>
      </p:sp>
      <p:pic>
        <p:nvPicPr>
          <p:cNvPr id="8194" name="Picture 2" descr="\\Ip-arleta\Wiadomosci\zdjęcia do sesji\Męcinka\Męcinka 110 schod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6038"/>
            <a:ext cx="4032448" cy="26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Ip-arleta\Wiadomosci\zdjęcia do sesji\Męcinka\Męcinka 110 schod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202" y="1764267"/>
            <a:ext cx="4015304" cy="267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6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35696" y="4293096"/>
            <a:ext cx="5472608" cy="1008112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Wykonanie </a:t>
            </a:r>
            <a:r>
              <a:rPr lang="pl-PL" b="1" dirty="0" err="1" smtClean="0"/>
              <a:t>polbrukowego</a:t>
            </a:r>
            <a:r>
              <a:rPr lang="pl-PL" b="1" dirty="0" smtClean="0"/>
              <a:t> wejścia przy budynku nr 110C</a:t>
            </a:r>
            <a:endParaRPr lang="pl-PL" b="1" dirty="0"/>
          </a:p>
        </p:txBody>
      </p:sp>
      <p:pic>
        <p:nvPicPr>
          <p:cNvPr id="9218" name="Picture 2" descr="\\Ip-arleta\Wiadomosci\zdjęcia do sesji\Męcinka\Męcinka 110 schody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89428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Ip-arleta\Wiadomosci\zdjęcia do sesji\Męcinka\Męcinka 110 schody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389428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65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smtClean="0"/>
              <a:t>Odwodnienie świetlicy w Chełmcu</a:t>
            </a:r>
            <a:endParaRPr lang="pl-PL" sz="3000" b="1" dirty="0"/>
          </a:p>
        </p:txBody>
      </p:sp>
      <p:pic>
        <p:nvPicPr>
          <p:cNvPr id="3076" name="Picture 4" descr="\\Ip-arleta\Wiadomosci\zdj do sesji2\Chelmiec świetlic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056099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Ip-arleta\Wiadomosci\zdj do sesji2\Chełmiec świetlica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405609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9741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smtClean="0"/>
              <a:t>Boksy dla zawodników na boisku w Chełmcu</a:t>
            </a:r>
            <a:endParaRPr lang="pl-PL" sz="3000" b="1" dirty="0"/>
          </a:p>
        </p:txBody>
      </p:sp>
      <p:pic>
        <p:nvPicPr>
          <p:cNvPr id="4098" name="Picture 2" descr="\\Ip-arleta\Wiadomosci\zdj do sesji2\Chełmiec boisk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27389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8800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smtClean="0"/>
              <a:t>Ustawienie ławek przy drodze kalwaryjskiej</a:t>
            </a:r>
            <a:endParaRPr lang="pl-PL" sz="3000" b="1" dirty="0"/>
          </a:p>
        </p:txBody>
      </p:sp>
      <p:pic>
        <p:nvPicPr>
          <p:cNvPr id="5122" name="Picture 2" descr="\\Ip-arleta\Wiadomosci\zdj do sesji2\Męcin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480720" cy="431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21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/>
              <a:t>Prace przy szkole w Piotrowicach</a:t>
            </a:r>
            <a:endParaRPr lang="pl-PL" sz="4000" b="1" dirty="0"/>
          </a:p>
        </p:txBody>
      </p:sp>
      <p:pic>
        <p:nvPicPr>
          <p:cNvPr id="6146" name="Picture 2" descr="\\Ip-arleta\Wiadomosci\zdj do sesji2\Piotrowice Szp wjaz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579750" cy="23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Ip-arleta\Wiadomosci\zdj do sesji2\Piotrowice Sz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998" y="1556792"/>
            <a:ext cx="3569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Ip-arleta\Wiadomosci\zdj do sesji2\Piotrowice SzP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6" y="4149080"/>
            <a:ext cx="3559882" cy="236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Ip-arleta\Wiadomosci\zdj do sesji2\Piorowice SzP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998" y="4149080"/>
            <a:ext cx="3569764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9698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000" b="1" dirty="0" smtClean="0"/>
              <a:t>Remont świetlicy w Słupie</a:t>
            </a:r>
            <a:endParaRPr lang="pl-PL" sz="3000" b="1" dirty="0"/>
          </a:p>
        </p:txBody>
      </p:sp>
      <p:pic>
        <p:nvPicPr>
          <p:cNvPr id="1026" name="Picture 2" descr="\\Ip-arleta\Wiadomosci\zdj do sesji3\Słup świetl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19463"/>
            <a:ext cx="4313348" cy="287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Ip-arleta\Wiadomosci\zdj do sesji3\Słup świetlica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253" y="2420887"/>
            <a:ext cx="4218811" cy="286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16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leta\Downloads\w_szkolach_pracuja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32048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rleta\Downloads\w_szkolach_pracuj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4"/>
            <a:ext cx="4591199" cy="306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smtClean="0"/>
              <a:t>Remont schodów w świetlicy w Pomocnem</a:t>
            </a:r>
            <a:endParaRPr lang="pl-PL" sz="3000" b="1" dirty="0"/>
          </a:p>
        </p:txBody>
      </p:sp>
      <p:pic>
        <p:nvPicPr>
          <p:cNvPr id="2050" name="Picture 2" descr="\\Ip-arleta\Wiadomosci\zdj do sesji4\Pomocne scho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4752528" cy="48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3493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000" b="1" dirty="0">
                <a:solidFill>
                  <a:srgbClr val="04617B"/>
                </a:solidFill>
              </a:rPr>
              <a:t>Remont </a:t>
            </a:r>
            <a:r>
              <a:rPr lang="pl-PL" sz="3000" b="1" dirty="0" smtClean="0">
                <a:solidFill>
                  <a:srgbClr val="04617B"/>
                </a:solidFill>
              </a:rPr>
              <a:t>drogi na działce Nr 340 i 348/1                             w Myślinowie</a:t>
            </a:r>
            <a:endParaRPr lang="pl-PL" dirty="0"/>
          </a:p>
        </p:txBody>
      </p:sp>
      <p:pic>
        <p:nvPicPr>
          <p:cNvPr id="1026" name="Picture 2" descr="\\STAZYSTA-PC\Wiadomosci\dla Jarka\DSC00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241607" cy="28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TAZYSTA-PC\Wiadomosci\dla Jarka\DSC00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4032448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4593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smtClean="0"/>
              <a:t>Kontrola inwestycji drogowych</a:t>
            </a:r>
            <a:endParaRPr lang="pl-PL" sz="3000" b="1" dirty="0"/>
          </a:p>
        </p:txBody>
      </p:sp>
      <p:pic>
        <p:nvPicPr>
          <p:cNvPr id="4099" name="Picture 3" descr="X:\z laptopa\Wójt\info z działalności\info z działań wójta 2014\SDC11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X:\z laptopa\Wójt\info z działalności\info z działań wójta 2014\SDC11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3702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X:\z laptopa\Wójt\info z działalności\info z działań wójta 2014\SDC11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81" y="1486355"/>
            <a:ext cx="3358279" cy="251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X:\z laptopa\Wójt\info z działalności\info z działań wójta 2014\SDC115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05" y="1486355"/>
            <a:ext cx="3358279" cy="251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3894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smtClean="0"/>
              <a:t>Zamówienia publiczne</a:t>
            </a:r>
            <a:endParaRPr lang="pl-PL" sz="3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4752528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pl-PL" sz="2700" u="sng" dirty="0"/>
              <a:t>27 czerwca 2014 r</a:t>
            </a:r>
            <a:r>
              <a:rPr lang="pl-PL" sz="2700" dirty="0"/>
              <a:t>. – rozstrzygnięto przetarg – Zakup paliw płynnych  ,umowę podpisano dnia 30 czerwca b.r. </a:t>
            </a:r>
            <a:r>
              <a:rPr lang="pl-PL" sz="2700" dirty="0" smtClean="0"/>
              <a:t>        z </a:t>
            </a:r>
            <a:r>
              <a:rPr lang="pl-PL" sz="2700" dirty="0"/>
              <a:t>firmą „PIEPRZYK” Aleksander Pieprzyk </a:t>
            </a:r>
            <a:r>
              <a:rPr lang="pl-PL" sz="2700" dirty="0" smtClean="0"/>
              <a:t>z </a:t>
            </a:r>
            <a:r>
              <a:rPr lang="pl-PL" sz="2700" dirty="0"/>
              <a:t>Rawicza </a:t>
            </a:r>
            <a:r>
              <a:rPr lang="pl-PL" sz="2700" dirty="0" smtClean="0"/>
              <a:t> ( </a:t>
            </a:r>
            <a:r>
              <a:rPr lang="pl-PL" sz="2700" dirty="0"/>
              <a:t>stacja paliw w Małuszowie</a:t>
            </a:r>
            <a:r>
              <a:rPr lang="pl-PL" sz="2700" dirty="0" smtClean="0"/>
              <a:t>).</a:t>
            </a:r>
          </a:p>
          <a:p>
            <a:pPr marL="0" lvl="0" indent="0">
              <a:buNone/>
            </a:pPr>
            <a:endParaRPr lang="pl-PL" sz="2700" dirty="0"/>
          </a:p>
          <a:p>
            <a:pPr lvl="0"/>
            <a:r>
              <a:rPr lang="pl-PL" sz="2700" u="sng" dirty="0"/>
              <a:t>04 lipca 2014 r.</a:t>
            </a:r>
            <a:r>
              <a:rPr lang="pl-PL" sz="2700" dirty="0"/>
              <a:t> ogłoszono przetarg Modernizacja oddziałów przedszkolnych w gminie Męcinka :  wyposażenie oddziału przedszkolnego w Szkole Podstawowej w Męcince w przenośny zestaw nagłośnieniowy i wzmacniacz </a:t>
            </a:r>
            <a:r>
              <a:rPr lang="pl-PL" sz="2700" dirty="0" smtClean="0"/>
              <a:t>       z </a:t>
            </a:r>
            <a:r>
              <a:rPr lang="pl-PL" sz="2700" dirty="0"/>
              <a:t>kolumnami oraz zakup karuzeli tarczowej na plac zabaw dla oddziału przedszkolnego w Szkole Podstawowej </a:t>
            </a:r>
            <a:r>
              <a:rPr lang="pl-PL" sz="2700" dirty="0" smtClean="0"/>
              <a:t>     w </a:t>
            </a:r>
            <a:r>
              <a:rPr lang="pl-PL" sz="2700" dirty="0"/>
              <a:t>Piotrowicach , co stanowiło uzupełnienie projektu realizowanego w ramach Europejskiego Funduszu Społecznego, priorytet: IX Rozwój wykształcenia i kompetencji w regionach , Działanie: 9.1 Wyrównywanie szans edukacyjnych i zapewnienie wysokiej jakości usług edukacyjnych świadczonych w systemie oświaty, Poddziałanie: 9.1.1 Zmniejszenie nierówności w stopniu upowszechniania edukacji przedszkolnej</a:t>
            </a:r>
            <a:r>
              <a:rPr lang="pl-PL" sz="2700" dirty="0" smtClean="0"/>
              <a:t>.</a:t>
            </a:r>
          </a:p>
          <a:p>
            <a:pPr marL="0" lvl="0" indent="0">
              <a:buNone/>
            </a:pPr>
            <a:endParaRPr lang="pl-PL" sz="2700" dirty="0"/>
          </a:p>
          <a:p>
            <a:r>
              <a:rPr lang="pl-PL" sz="2700" dirty="0"/>
              <a:t>23 lipca b.r. przetarg ten został unieważniony : brak ofert  ( nagłośnienie ) oraz z uwagi na fakt, że cena oferty na karuzelę przewyższała kwotę jaką zamawiający zamierzał przeznaczyć na sfinansowanie tej części zamówienia</a:t>
            </a:r>
            <a:r>
              <a:rPr lang="pl-PL" sz="2700" dirty="0" smtClean="0"/>
              <a:t>.</a:t>
            </a:r>
          </a:p>
          <a:p>
            <a:pPr marL="0" indent="0">
              <a:buNone/>
            </a:pPr>
            <a:endParaRPr lang="pl-PL" sz="2700" dirty="0"/>
          </a:p>
          <a:p>
            <a:r>
              <a:rPr lang="pl-PL" sz="2700" dirty="0"/>
              <a:t>24 lipca b.r. ogłoszono ponownie przetarg na to zamówienie</a:t>
            </a:r>
            <a:r>
              <a:rPr lang="pl-PL" sz="2700" dirty="0" smtClean="0"/>
              <a:t>.</a:t>
            </a:r>
          </a:p>
          <a:p>
            <a:pPr marL="0" indent="0">
              <a:buNone/>
            </a:pPr>
            <a:r>
              <a:rPr lang="pl-PL" sz="2700" dirty="0"/>
              <a:t> </a:t>
            </a:r>
            <a:r>
              <a:rPr lang="pl-PL" sz="2700" dirty="0" smtClean="0"/>
              <a:t>       </a:t>
            </a:r>
            <a:r>
              <a:rPr lang="pl-PL" sz="2700" dirty="0"/>
              <a:t>14 sierpnia b.r. unieważniono postępowanie w  części dot.  nagłośnienia oraz  </a:t>
            </a:r>
            <a:r>
              <a:rPr lang="pl-PL" sz="2700" dirty="0" smtClean="0"/>
              <a:t>rozstrzygnięto </a:t>
            </a:r>
            <a:r>
              <a:rPr lang="pl-PL" sz="2700" dirty="0"/>
              <a:t>zamówienie w części </a:t>
            </a:r>
            <a:endParaRPr lang="pl-PL" sz="2700" dirty="0" smtClean="0"/>
          </a:p>
          <a:p>
            <a:pPr marL="0" indent="0">
              <a:buNone/>
            </a:pPr>
            <a:r>
              <a:rPr lang="pl-PL" sz="2700" dirty="0"/>
              <a:t> </a:t>
            </a:r>
            <a:r>
              <a:rPr lang="pl-PL" sz="2700" dirty="0" smtClean="0"/>
              <a:t>       dot</a:t>
            </a:r>
            <a:r>
              <a:rPr lang="pl-PL" sz="2700" dirty="0"/>
              <a:t>. </a:t>
            </a:r>
            <a:r>
              <a:rPr lang="pl-PL" sz="2700" dirty="0" smtClean="0"/>
              <a:t>karuzeli. </a:t>
            </a:r>
            <a:r>
              <a:rPr lang="pl-PL" sz="2700" dirty="0"/>
              <a:t>Podpisano umowę na dostawę  karuzeli w dniu 18 sierpnia b.r. z </a:t>
            </a:r>
            <a:r>
              <a:rPr lang="pl-PL" sz="2700" dirty="0" err="1"/>
              <a:t>FreeKids</a:t>
            </a:r>
            <a:r>
              <a:rPr lang="pl-PL" sz="2700" dirty="0"/>
              <a:t> s.c. z  </a:t>
            </a:r>
            <a:r>
              <a:rPr lang="pl-PL" sz="2700" dirty="0" smtClean="0"/>
              <a:t>Trzęsowic</a:t>
            </a:r>
            <a:r>
              <a:rPr lang="pl-PL" sz="2700" dirty="0"/>
              <a:t>,  a na </a:t>
            </a:r>
            <a:endParaRPr lang="pl-PL" sz="2700" dirty="0" smtClean="0"/>
          </a:p>
          <a:p>
            <a:pPr marL="0" indent="0">
              <a:buNone/>
            </a:pPr>
            <a:r>
              <a:rPr lang="pl-PL" sz="2700" dirty="0"/>
              <a:t> </a:t>
            </a:r>
            <a:r>
              <a:rPr lang="pl-PL" sz="2700" dirty="0" smtClean="0"/>
              <a:t>       nagłośnienie </a:t>
            </a:r>
            <a:r>
              <a:rPr lang="pl-PL" sz="2700" dirty="0"/>
              <a:t>w </a:t>
            </a:r>
            <a:r>
              <a:rPr lang="pl-PL" sz="2700" dirty="0" smtClean="0"/>
              <a:t>  trybie </a:t>
            </a:r>
            <a:r>
              <a:rPr lang="pl-PL" sz="2700" dirty="0"/>
              <a:t>zamówienia z wolnej ręki zawarto umowę </a:t>
            </a:r>
            <a:r>
              <a:rPr lang="pl-PL" sz="2700" dirty="0" smtClean="0"/>
              <a:t> w  </a:t>
            </a:r>
            <a:r>
              <a:rPr lang="pl-PL" sz="2700" dirty="0"/>
              <a:t>dniu 21 sierpnia b.r.  z  IMM Instrumenty </a:t>
            </a:r>
            <a:endParaRPr lang="pl-PL" sz="2700" dirty="0" smtClean="0"/>
          </a:p>
          <a:p>
            <a:pPr marL="0" indent="0">
              <a:buNone/>
            </a:pPr>
            <a:r>
              <a:rPr lang="pl-PL" sz="2700" dirty="0"/>
              <a:t> </a:t>
            </a:r>
            <a:r>
              <a:rPr lang="pl-PL" sz="2700" dirty="0" smtClean="0"/>
              <a:t>       Muzyczne </a:t>
            </a:r>
            <a:r>
              <a:rPr lang="pl-PL" sz="2700" dirty="0"/>
              <a:t>Artur </a:t>
            </a:r>
            <a:r>
              <a:rPr lang="pl-PL" sz="2700" dirty="0" err="1"/>
              <a:t>Kalenik</a:t>
            </a:r>
            <a:r>
              <a:rPr lang="pl-PL" sz="2700" dirty="0"/>
              <a:t> z </a:t>
            </a:r>
            <a:r>
              <a:rPr lang="pl-PL" sz="2700" dirty="0" smtClean="0"/>
              <a:t>Legnicy</a:t>
            </a:r>
            <a:r>
              <a:rPr lang="pl-PL" sz="2700" dirty="0"/>
              <a:t>.</a:t>
            </a:r>
          </a:p>
          <a:p>
            <a:pPr marL="0" indent="0">
              <a:buNone/>
            </a:pPr>
            <a:r>
              <a:rPr lang="pl-PL" sz="2700" dirty="0"/>
              <a:t> </a:t>
            </a:r>
          </a:p>
          <a:p>
            <a:pPr lvl="0"/>
            <a:r>
              <a:rPr lang="pl-PL" sz="2700" u="sng" dirty="0"/>
              <a:t>29 lipca b.r</a:t>
            </a:r>
            <a:r>
              <a:rPr lang="pl-PL" sz="2700" dirty="0"/>
              <a:t>. ogłoszono przetarg na dowozy dzieci do szkół ( rok szkolny 2014/2015 i 2015/2016) , który rozstrzygnięto  14 sierpnia </a:t>
            </a:r>
            <a:r>
              <a:rPr lang="pl-PL" sz="2700" dirty="0" smtClean="0"/>
              <a:t>b.r. Podpisano </a:t>
            </a:r>
            <a:r>
              <a:rPr lang="pl-PL" sz="2700" dirty="0"/>
              <a:t>umowę w dniu 19 sierpnia </a:t>
            </a:r>
            <a:r>
              <a:rPr lang="pl-PL" sz="2700" dirty="0" err="1"/>
              <a:t>b.r</a:t>
            </a:r>
            <a:r>
              <a:rPr lang="pl-PL" sz="2700" dirty="0"/>
              <a:t>  z Przedsiębiorstwem Komunikacji </a:t>
            </a:r>
            <a:r>
              <a:rPr lang="pl-PL" sz="2700" dirty="0" smtClean="0"/>
              <a:t>Samochodowej </a:t>
            </a:r>
            <a:r>
              <a:rPr lang="pl-PL" sz="2700" dirty="0"/>
              <a:t>„TRANS- POL” Legnica . Nie było więcej ofert.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96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i="1" dirty="0" smtClean="0"/>
              <a:t>Dziękuję za uwagę</a:t>
            </a:r>
          </a:p>
          <a:p>
            <a:pPr marL="0" indent="0" algn="ctr">
              <a:buNone/>
            </a:pPr>
            <a:endParaRPr lang="pl-PL" b="1" i="1" dirty="0"/>
          </a:p>
          <a:p>
            <a:pPr marL="0" indent="0" algn="ctr">
              <a:buNone/>
            </a:pPr>
            <a:r>
              <a:rPr lang="pl-PL" b="1" i="1" dirty="0" smtClean="0"/>
              <a:t>Zbigniew </a:t>
            </a:r>
            <a:r>
              <a:rPr lang="pl-PL" b="1" i="1" dirty="0" err="1" smtClean="0"/>
              <a:t>Przychodzeń</a:t>
            </a:r>
            <a:endParaRPr lang="pl-PL" b="1" i="1" dirty="0" smtClean="0"/>
          </a:p>
          <a:p>
            <a:pPr marL="0" indent="0" algn="ctr">
              <a:buNone/>
            </a:pPr>
            <a:r>
              <a:rPr lang="pl-PL" b="1" i="1" dirty="0" smtClean="0"/>
              <a:t>Wójt Gminy Męcinka</a:t>
            </a:r>
            <a:endParaRPr lang="pl-PL" b="1" i="1" dirty="0"/>
          </a:p>
        </p:txBody>
      </p:sp>
    </p:spTree>
    <p:extLst>
      <p:ext uri="{BB962C8B-B14F-4D97-AF65-F5344CB8AC3E}">
        <p14:creationId xmlns:p14="http://schemas.microsoft.com/office/powerpoint/2010/main" val="27015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12 lipca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festynie rodzinnym w Słupie</a:t>
            </a:r>
            <a:endParaRPr lang="pl-PL" b="1" dirty="0"/>
          </a:p>
        </p:txBody>
      </p:sp>
      <p:pic>
        <p:nvPicPr>
          <p:cNvPr id="4098" name="Picture 2" descr="C:\Users\arleta\Downloads\festyn sł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731122" cy="261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rleta\Downloads\festyn słup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257" y="3789040"/>
            <a:ext cx="3272752" cy="256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25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1589</TotalTime>
  <Words>2400</Words>
  <Application>Microsoft Office PowerPoint</Application>
  <PresentationFormat>Pokaz na ekranie (4:3)</PresentationFormat>
  <Paragraphs>235</Paragraphs>
  <Slides>84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84</vt:i4>
      </vt:variant>
    </vt:vector>
  </HeadingPairs>
  <TitlesOfParts>
    <vt:vector size="85" baseType="lpstr">
      <vt:lpstr>Przepływ</vt:lpstr>
      <vt:lpstr>INFORMACJA                            Z DZIAŁALNOŚCI WÓJTA</vt:lpstr>
      <vt:lpstr>Rozstrzygnięcie procedury przetargowej na wywóz odpadów komunalnych </vt:lpstr>
      <vt:lpstr>Montaż barier przy Zespole Szkół w Męcince</vt:lpstr>
      <vt:lpstr>28 czerwca</vt:lpstr>
      <vt:lpstr>Prezentacja programu PowerPoint</vt:lpstr>
      <vt:lpstr>8 lipca</vt:lpstr>
      <vt:lpstr>Prezentacja programu PowerPoint</vt:lpstr>
      <vt:lpstr>Prezentacja programu PowerPoint</vt:lpstr>
      <vt:lpstr>12 lipca</vt:lpstr>
      <vt:lpstr>19 lipca</vt:lpstr>
      <vt:lpstr>20 lipca </vt:lpstr>
      <vt:lpstr>Konkursy koszenia łąk  i układania kompozycji kwiatowych</vt:lpstr>
      <vt:lpstr>Parada strojów i występy zespołów folklorystycznych z Gminy Męcinka</vt:lpstr>
      <vt:lpstr>Pokaz sztuki barmańskiej i pokaz kulinarny na żywo  z degustacją potraw</vt:lpstr>
      <vt:lpstr>Koncert zespołu muzycznego </vt:lpstr>
      <vt:lpstr>Ogłoszenie wyników konkursów  </vt:lpstr>
      <vt:lpstr>Prezentacja programu PowerPoint</vt:lpstr>
      <vt:lpstr>Prezentacja programu PowerPoint</vt:lpstr>
      <vt:lpstr>Prezentacja programu PowerPoint</vt:lpstr>
      <vt:lpstr>Zabawa taneczna</vt:lpstr>
      <vt:lpstr>Prezentacja programu PowerPoint</vt:lpstr>
      <vt:lpstr>22 lipca</vt:lpstr>
      <vt:lpstr>22 lipca</vt:lpstr>
      <vt:lpstr>Prezentacja programu PowerPoint</vt:lpstr>
      <vt:lpstr>26 lipca</vt:lpstr>
      <vt:lpstr>Prezentacja programu PowerPoint</vt:lpstr>
      <vt:lpstr>27 lipca</vt:lpstr>
      <vt:lpstr>12 sierpnia</vt:lpstr>
      <vt:lpstr>13 sierpnia</vt:lpstr>
      <vt:lpstr>Prezentacja programu PowerPoint</vt:lpstr>
      <vt:lpstr>13 sierpnia</vt:lpstr>
      <vt:lpstr>15 sierpnia</vt:lpstr>
      <vt:lpstr>15 sierpnia</vt:lpstr>
      <vt:lpstr>Prezentacja programu PowerPoint</vt:lpstr>
      <vt:lpstr>17 sierpnia</vt:lpstr>
      <vt:lpstr>Prezentacja programu PowerPoint</vt:lpstr>
      <vt:lpstr>19 sierpnia</vt:lpstr>
      <vt:lpstr>23 sierpnia</vt:lpstr>
      <vt:lpstr>24 sierpnia</vt:lpstr>
      <vt:lpstr>Prezentacja programu PowerPoint</vt:lpstr>
      <vt:lpstr>28 sierpnia</vt:lpstr>
      <vt:lpstr>Prezentacja programu PowerPoint</vt:lpstr>
      <vt:lpstr>29 sierpnia</vt:lpstr>
      <vt:lpstr>30 sierpnia</vt:lpstr>
      <vt:lpstr>Prezentacja programu PowerPoint</vt:lpstr>
      <vt:lpstr>Prezentacja programu PowerPoint</vt:lpstr>
      <vt:lpstr>Lipiec/ sierpień</vt:lpstr>
      <vt:lpstr>1 września</vt:lpstr>
      <vt:lpstr>1 września</vt:lpstr>
      <vt:lpstr>1 września</vt:lpstr>
      <vt:lpstr>1 września</vt:lpstr>
      <vt:lpstr>7 września</vt:lpstr>
      <vt:lpstr>Prezentacja programu PowerPoint</vt:lpstr>
      <vt:lpstr>7 września</vt:lpstr>
      <vt:lpstr>Prezentacja programu PowerPoint</vt:lpstr>
      <vt:lpstr>10 września</vt:lpstr>
      <vt:lpstr>13 września</vt:lpstr>
      <vt:lpstr>Prezentacja programu PowerPoint</vt:lpstr>
      <vt:lpstr>13 września</vt:lpstr>
      <vt:lpstr>Prezentacja programu PowerPoint</vt:lpstr>
      <vt:lpstr>14 września</vt:lpstr>
      <vt:lpstr>16 – 17 września</vt:lpstr>
      <vt:lpstr>20 września</vt:lpstr>
      <vt:lpstr>Prezentacja programu PowerPoint</vt:lpstr>
      <vt:lpstr>Prezentacja programu PowerPoint</vt:lpstr>
      <vt:lpstr>  Zakończenie realizacji projektu   „Modernizacja oddziałów przedszkolnych w Gminie Męcinka”.  </vt:lpstr>
      <vt:lpstr>Prezentacja programu PowerPoint</vt:lpstr>
      <vt:lpstr>Prezentacja programu PowerPoint</vt:lpstr>
      <vt:lpstr>Wykonanie prac na cmentarzu w Sichowie</vt:lpstr>
      <vt:lpstr>Wykonanie odwodnienia budynku świetlicy                w Sichowie</vt:lpstr>
      <vt:lpstr>Wykonanie zadaszenia przy budynku świetlicy         w Sichówku</vt:lpstr>
      <vt:lpstr>Wykonanie remontów budynków mieszkalnych w Męcince pod Nr 110.</vt:lpstr>
      <vt:lpstr>Prezentacja programu PowerPoint</vt:lpstr>
      <vt:lpstr>Prezentacja programu PowerPoint</vt:lpstr>
      <vt:lpstr>Odwodnienie świetlicy w Chełmcu</vt:lpstr>
      <vt:lpstr>Boksy dla zawodników na boisku w Chełmcu</vt:lpstr>
      <vt:lpstr>Ustawienie ławek przy drodze kalwaryjskiej</vt:lpstr>
      <vt:lpstr>Prace przy szkole w Piotrowicach</vt:lpstr>
      <vt:lpstr>Remont świetlicy w Słupie</vt:lpstr>
      <vt:lpstr>Remont schodów w świetlicy w Pomocnem</vt:lpstr>
      <vt:lpstr>Remont drogi na działce Nr 340 i 348/1                             w Myślinowie</vt:lpstr>
      <vt:lpstr>Kontrola inwestycji drogowych</vt:lpstr>
      <vt:lpstr>Zamówienia publiczne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                           Z DZIAŁALNOŚCI WÓJTA</dc:title>
  <dc:creator>Arleta Gregulska - Oksińska</dc:creator>
  <cp:lastModifiedBy>Arleta Gregulska - Oksińska</cp:lastModifiedBy>
  <cp:revision>174</cp:revision>
  <dcterms:created xsi:type="dcterms:W3CDTF">2014-09-08T09:13:24Z</dcterms:created>
  <dcterms:modified xsi:type="dcterms:W3CDTF">2014-09-23T06:32:57Z</dcterms:modified>
</cp:coreProperties>
</file>