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66" r:id="rId6"/>
    <p:sldId id="259" r:id="rId7"/>
    <p:sldId id="260" r:id="rId8"/>
    <p:sldId id="265" r:id="rId9"/>
    <p:sldId id="261" r:id="rId10"/>
    <p:sldId id="288" r:id="rId11"/>
    <p:sldId id="262" r:id="rId12"/>
    <p:sldId id="278" r:id="rId13"/>
    <p:sldId id="263" r:id="rId14"/>
    <p:sldId id="279" r:id="rId15"/>
    <p:sldId id="264" r:id="rId16"/>
    <p:sldId id="280" r:id="rId17"/>
    <p:sldId id="281" r:id="rId18"/>
    <p:sldId id="268" r:id="rId19"/>
    <p:sldId id="269" r:id="rId20"/>
    <p:sldId id="270" r:id="rId21"/>
    <p:sldId id="271" r:id="rId22"/>
    <p:sldId id="276" r:id="rId23"/>
    <p:sldId id="275" r:id="rId24"/>
    <p:sldId id="282" r:id="rId25"/>
    <p:sldId id="272" r:id="rId26"/>
    <p:sldId id="273" r:id="rId27"/>
    <p:sldId id="277" r:id="rId28"/>
    <p:sldId id="283" r:id="rId29"/>
    <p:sldId id="284" r:id="rId30"/>
    <p:sldId id="285" r:id="rId31"/>
    <p:sldId id="286" r:id="rId32"/>
    <p:sldId id="287" r:id="rId33"/>
    <p:sldId id="274" r:id="rId3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2013-09-02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2013-09-02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2013-09-02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2013-09-02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2013-09-02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2013-09-02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2013-09-02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2013-09-02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2013-09-02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2013-09-02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2013-09-02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pl-PL" smtClean="0"/>
              <a:t>Kliknij ikonę, aby dodać obraz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2013-09-02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1268761"/>
            <a:ext cx="8064896" cy="2160239"/>
          </a:xfrm>
        </p:spPr>
        <p:txBody>
          <a:bodyPr/>
          <a:lstStyle/>
          <a:p>
            <a:pPr algn="ctr"/>
            <a:r>
              <a:rPr lang="pl-PL" b="1" dirty="0" smtClean="0">
                <a:latin typeface="Baskerville Old Face" pitchFamily="18" charset="0"/>
              </a:rPr>
              <a:t>INFORMACJA Z DZIAŁAŃ WÓJTA GMINY MĘCINKA</a:t>
            </a:r>
            <a:endParaRPr lang="pl-PL" b="1" dirty="0">
              <a:latin typeface="Baskerville Old Face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09442" y="4149080"/>
            <a:ext cx="7117180" cy="1489720"/>
          </a:xfrm>
        </p:spPr>
        <p:txBody>
          <a:bodyPr>
            <a:normAutofit/>
          </a:bodyPr>
          <a:lstStyle/>
          <a:p>
            <a:pPr algn="ctr"/>
            <a:r>
              <a:rPr lang="pl-PL" sz="2500" b="1" dirty="0" smtClean="0">
                <a:latin typeface="Baskerville Old Face" pitchFamily="18" charset="0"/>
              </a:rPr>
              <a:t>ZA OKRES OD 30.07-30.08.2013 r.</a:t>
            </a:r>
            <a:endParaRPr lang="pl-PL" sz="2500" b="1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8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4338" name="Picture 2" descr="C:\Documents and Settings\arleta\Pulpit\na www\arleta nowe\dozynki_mecinka (1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42493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80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241108"/>
          </a:xfrm>
        </p:spPr>
        <p:txBody>
          <a:bodyPr/>
          <a:lstStyle/>
          <a:p>
            <a:r>
              <a:rPr lang="pl-PL" sz="2800" b="1" dirty="0" smtClean="0"/>
              <a:t>Analiza przebiegu wykonania budżetu Gminy Męcinka za            I półrocze 2013 r.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9443" y="2492896"/>
            <a:ext cx="7125112" cy="336590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dirty="0" smtClean="0"/>
              <a:t>Realizacja dochodów w poszczególnych działach:</a:t>
            </a:r>
          </a:p>
          <a:p>
            <a:pPr marL="400050" indent="-400050">
              <a:buAutoNum type="romanUcPeriod"/>
            </a:pPr>
            <a:r>
              <a:rPr lang="pl-PL" dirty="0" smtClean="0"/>
              <a:t>Dochody</a:t>
            </a:r>
          </a:p>
          <a:p>
            <a:pPr marL="0" indent="0">
              <a:buNone/>
            </a:pPr>
            <a:r>
              <a:rPr lang="pl-PL" dirty="0" smtClean="0"/>
              <a:t>1. </a:t>
            </a:r>
            <a:r>
              <a:rPr lang="pl-PL" dirty="0"/>
              <a:t>Źródła dochodów;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2. Podatki i opłaty lokalne – opłata eksploatacyjna;</a:t>
            </a:r>
          </a:p>
          <a:p>
            <a:pPr marL="0" indent="0">
              <a:buNone/>
            </a:pPr>
            <a:r>
              <a:rPr lang="pl-PL" dirty="0" smtClean="0"/>
              <a:t>3. Udziały w podatku dochodowym od osób fizycznych;</a:t>
            </a:r>
          </a:p>
          <a:p>
            <a:pPr marL="0" indent="0">
              <a:buNone/>
            </a:pPr>
            <a:r>
              <a:rPr lang="pl-PL" dirty="0"/>
              <a:t>4</a:t>
            </a:r>
            <a:r>
              <a:rPr lang="pl-PL" dirty="0" smtClean="0"/>
              <a:t>. Dochody z majątku gminy – sprzedaż mienia  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komunalnego;</a:t>
            </a:r>
          </a:p>
          <a:p>
            <a:pPr marL="0" indent="0">
              <a:buNone/>
            </a:pPr>
            <a:r>
              <a:rPr lang="pl-PL" dirty="0" smtClean="0"/>
              <a:t>II. Wydatki; </a:t>
            </a:r>
          </a:p>
          <a:p>
            <a:pPr marL="0" indent="0">
              <a:buNone/>
            </a:pPr>
            <a:r>
              <a:rPr lang="pl-PL" dirty="0" smtClean="0"/>
              <a:t>III. Zadłużenie gminy i planowanie działania na II </a:t>
            </a:r>
          </a:p>
          <a:p>
            <a:pPr marL="0" indent="0">
              <a:buNone/>
            </a:pPr>
            <a:r>
              <a:rPr lang="pl-PL" dirty="0" smtClean="0"/>
              <a:t>IV. Gospodarka odpadami.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609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6760" y="1916832"/>
            <a:ext cx="86409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 subwencje – 2.623.820,00               2) podatki i opłaty lokalne – 2.468.289,13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 dotacje – 1.937.217,98      </a:t>
            </a:r>
            <a:r>
              <a:rPr kumimoji="0" lang="pl-PL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4) podatki przez US i M. Fin. –  748.632,88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5) pozostałe dochody – 576.874,95	   6) dochody z majątku – 115.048,77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319852"/>
              </p:ext>
            </p:extLst>
          </p:nvPr>
        </p:nvGraphicFramePr>
        <p:xfrm>
          <a:off x="323528" y="3212976"/>
          <a:ext cx="8249417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Wykres" r:id="rId3" imgW="5829233" imgH="2286000" progId="MSGraph.Chart.8">
                  <p:embed/>
                </p:oleObj>
              </mc:Choice>
              <mc:Fallback>
                <p:oleObj name="Wykres" r:id="rId3" imgW="5829233" imgH="2286000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212976"/>
                        <a:ext cx="8249417" cy="32403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539552" y="421432"/>
            <a:ext cx="7667011" cy="126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 smtClean="0"/>
              <a:t>Ad.1  Źródła </a:t>
            </a:r>
            <a:r>
              <a:rPr lang="pl-PL" sz="2400" b="1" dirty="0"/>
              <a:t>dochodów</a:t>
            </a:r>
          </a:p>
        </p:txBody>
      </p:sp>
    </p:spTree>
    <p:extLst>
      <p:ext uri="{BB962C8B-B14F-4D97-AF65-F5344CB8AC3E}">
        <p14:creationId xmlns:p14="http://schemas.microsoft.com/office/powerpoint/2010/main" val="98529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Ad. 2 Opłata eksploatacyjna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9444" y="1700808"/>
            <a:ext cx="7125112" cy="613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Dochody z tytułu opłaty eksploatacyjnej w tys. zł </a:t>
            </a:r>
            <a:endParaRPr lang="pl-PL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123720"/>
              </p:ext>
            </p:extLst>
          </p:nvPr>
        </p:nvGraphicFramePr>
        <p:xfrm>
          <a:off x="133350" y="2132856"/>
          <a:ext cx="8877300" cy="415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5" name="Wykres" r:id="rId3" imgW="8896384" imgH="4152900" progId="MSGraph.Chart.8">
                  <p:embed/>
                </p:oleObj>
              </mc:Choice>
              <mc:Fallback>
                <p:oleObj name="Wykres" r:id="rId3" imgW="8896384" imgH="4152900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" y="2132856"/>
                        <a:ext cx="8877300" cy="415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ymbol zastępczy zawartości 2"/>
          <p:cNvSpPr txBox="1">
            <a:spLocks/>
          </p:cNvSpPr>
          <p:nvPr/>
        </p:nvSpPr>
        <p:spPr>
          <a:xfrm>
            <a:off x="755576" y="6021288"/>
            <a:ext cx="7125112" cy="613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pl-PL" dirty="0" smtClean="0"/>
              <a:t>Wykonanie za I półrocze 2013 r.: 279 tys.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130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500" dirty="0" smtClean="0"/>
              <a:t>Ad. 3 Udziały </a:t>
            </a:r>
            <a:r>
              <a:rPr lang="pl-PL" sz="2500" dirty="0"/>
              <a:t>w podatku dochodowym </a:t>
            </a:r>
            <a:r>
              <a:rPr lang="pl-PL" sz="2500" dirty="0" smtClean="0"/>
              <a:t/>
            </a:r>
            <a:br>
              <a:rPr lang="pl-PL" sz="2500" dirty="0" smtClean="0"/>
            </a:br>
            <a:r>
              <a:rPr lang="pl-PL" sz="2500" dirty="0" smtClean="0"/>
              <a:t>od </a:t>
            </a:r>
            <a:r>
              <a:rPr lang="pl-PL" sz="2500" dirty="0"/>
              <a:t>osób fizycznych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357207"/>
              </p:ext>
            </p:extLst>
          </p:nvPr>
        </p:nvGraphicFramePr>
        <p:xfrm>
          <a:off x="611560" y="2132856"/>
          <a:ext cx="7632848" cy="72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4083"/>
                <a:gridCol w="4148143"/>
                <a:gridCol w="1188249"/>
                <a:gridCol w="1084277"/>
                <a:gridCol w="698096"/>
              </a:tblGrid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L.p.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Wyszczególnienie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Plan 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Wykonanie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%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1. 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Podatek dochodowy od osób fizycznych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1.677.475,00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699.883,00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41,72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000383"/>
              </p:ext>
            </p:extLst>
          </p:nvPr>
        </p:nvGraphicFramePr>
        <p:xfrm>
          <a:off x="683568" y="3284984"/>
          <a:ext cx="7632848" cy="311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Wykres" r:id="rId3" imgW="6334176" imgH="2571885" progId="MSGraph.Chart.8">
                  <p:embed/>
                </p:oleObj>
              </mc:Choice>
              <mc:Fallback>
                <p:oleObj name="Wykres" r:id="rId3" imgW="6334176" imgH="2571885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284984"/>
                        <a:ext cx="7632848" cy="3119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733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811030" cy="924475"/>
          </a:xfrm>
        </p:spPr>
        <p:txBody>
          <a:bodyPr/>
          <a:lstStyle/>
          <a:p>
            <a:r>
              <a:rPr lang="pl-PL" dirty="0" smtClean="0"/>
              <a:t>Ad. 4 Sprzedaż mienia komunalnego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9442" y="1807361"/>
            <a:ext cx="7595005" cy="4051437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Plan : 224 600 zł</a:t>
            </a:r>
          </a:p>
          <a:p>
            <a:pPr marL="0" indent="0">
              <a:buNone/>
            </a:pPr>
            <a:r>
              <a:rPr lang="pl-PL" dirty="0" smtClean="0"/>
              <a:t>Wykonanie: 40 000 zł – budynek w Muchowie nr 21, tj. 18%</a:t>
            </a:r>
          </a:p>
          <a:p>
            <a:pPr marL="0" indent="0">
              <a:buNone/>
            </a:pPr>
            <a:r>
              <a:rPr lang="pl-PL" dirty="0" smtClean="0"/>
              <a:t>Na dozbrojenie działek w Słupie wydatkowano 15 000 zł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Do sprzedaży oczekują: budynek w Pomocnem, Piotrowicach i działki budowlane w Słupie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99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3568" y="620688"/>
            <a:ext cx="8092954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r>
              <a:rPr kumimoji="0" lang="pl-PL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Ad. II. WYDATKI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endParaRPr kumimoji="0" lang="pl-PL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Wykonanie = 7.039.129 zł.  = 42,9 %  ( bieżące 48,3% , m = 18,3%)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Największy udział w wydatkach stanowią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;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1) Oświata – 32,9%                         =  2,319 mln.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2) Pomoc społeczna – 18,1 %         = 1,281 mln.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 dwa działy pochłaniają 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51% wydatków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, na pozostałe 18 działów pozostaje 49%.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Tj. na ; drogi, wodociągi, kanalizacje, gospodarkę komunalną, administrację, kulturę, sport itd.   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endParaRPr kumimoji="0" lang="pl-PL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endParaRPr lang="pl-PL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endParaRPr kumimoji="0" lang="pl-PL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 Wydatki bieżące w ostatnich 4 latach za I półrocza w mln. zł. ;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5,75              5,78         5,99              6,49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09670"/>
              </p:ext>
            </p:extLst>
          </p:nvPr>
        </p:nvGraphicFramePr>
        <p:xfrm>
          <a:off x="1331640" y="4293096"/>
          <a:ext cx="5248275" cy="1900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Wykres" r:id="rId3" imgW="5257935" imgH="1828800" progId="MSGraph.Chart.8">
                  <p:embed/>
                </p:oleObj>
              </mc:Choice>
              <mc:Fallback>
                <p:oleObj name="Wykres" r:id="rId3" imgW="5257935" imgH="1828800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293096"/>
                        <a:ext cx="5248275" cy="19008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104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 smtClean="0"/>
              <a:t>Ad. III  </a:t>
            </a:r>
            <a:r>
              <a:rPr lang="pl-PL" sz="2000" b="1" dirty="0"/>
              <a:t>Zadłużenie gminy na 30.06.2013 r. 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= </a:t>
            </a:r>
            <a:r>
              <a:rPr lang="pl-PL" sz="2000" b="1" dirty="0"/>
              <a:t>7. 183.200 zł. tj. 45,4% przy dopuszczalnej granicy 60%. 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2060848"/>
            <a:ext cx="7450987" cy="45019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 smtClean="0"/>
              <a:t>Planowane </a:t>
            </a:r>
            <a:r>
              <a:rPr lang="pl-PL" b="1" dirty="0"/>
              <a:t>działania na II półrocze dla bezpieczeństwa finansowego gminy;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pPr lvl="0"/>
            <a:r>
              <a:rPr lang="pl-PL" dirty="0"/>
              <a:t>Oszczędne ponoszenie wydatków.</a:t>
            </a:r>
          </a:p>
          <a:p>
            <a:pPr lvl="0"/>
            <a:r>
              <a:rPr lang="pl-PL" dirty="0"/>
              <a:t>Zwiększenie wykupu obligacji w celu obniżenia zadłużenia na koniec roku i „ucieczki” od płacenia odsetek w kwocie po 9.900 zł rocznie przez kolejne 5 lat. </a:t>
            </a:r>
          </a:p>
          <a:p>
            <a:pPr lvl="0"/>
            <a:r>
              <a:rPr lang="pl-PL" dirty="0"/>
              <a:t>Wejście w kolejny rok budżetowy 2014 z nadwyżką finansową, ponieważ wszystko wskazuje na to, że podatek rolny w następnym roku będzie znacznie niższy niż w roku 2013, co zdecydowanie zmniejszy dochody budżetu gminy.  </a:t>
            </a:r>
          </a:p>
          <a:p>
            <a:pPr lvl="0"/>
            <a:r>
              <a:rPr lang="pl-PL" dirty="0"/>
              <a:t>Nie wiadomo jakie będą dochody z opłaty eksploatacyjnej.</a:t>
            </a:r>
          </a:p>
          <a:p>
            <a:pPr lvl="0"/>
            <a:r>
              <a:rPr lang="pl-PL" dirty="0"/>
              <a:t>Nie ma perspektyw na korzystną sprzedaż mienia komunalnego. </a:t>
            </a:r>
          </a:p>
          <a:p>
            <a:pPr lvl="0"/>
            <a:r>
              <a:rPr lang="pl-PL" dirty="0"/>
              <a:t>Nie ma pewności co do zbilansowania finansowego gospodarki śmieciowej.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93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Ad. IV Gospodarka odpadami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2204864"/>
            <a:ext cx="7992888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/>
              <a:t>Planowane miesięczne dochody: ok. 55 000 zł</a:t>
            </a:r>
          </a:p>
          <a:p>
            <a:pPr marL="0" indent="0">
              <a:buNone/>
            </a:pPr>
            <a:r>
              <a:rPr lang="pl-PL" sz="2000" dirty="0" smtClean="0"/>
              <a:t>Osiągnięte za dwa miesiące ( lipiec i sierpień): ok.57 000 zł</a:t>
            </a:r>
          </a:p>
          <a:p>
            <a:pPr marL="0" indent="0">
              <a:buNone/>
            </a:pPr>
            <a:r>
              <a:rPr lang="pl-PL" sz="2000" dirty="0" smtClean="0"/>
              <a:t>Poniesione koszty ok. 100 000 zł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 smtClean="0"/>
              <a:t>Firma </a:t>
            </a:r>
            <a:r>
              <a:rPr lang="pl-PL" sz="2000" dirty="0" err="1" smtClean="0"/>
              <a:t>Progeo</a:t>
            </a:r>
            <a:r>
              <a:rPr lang="pl-PL" sz="2000" dirty="0" smtClean="0"/>
              <a:t> po przeprowadzeniu analizy wskazała konieczność zatrudnienia 3 osób. W rzeczywistości zatrudniona została 1 osoba.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58322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548680"/>
            <a:ext cx="7920880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500" dirty="0" smtClean="0"/>
              <a:t>Liczba osób, która wynika ze złożonych deklaracji różni się od liczby osób zameldowanych ( na podstawie ewidencji ludności) o </a:t>
            </a:r>
            <a:r>
              <a:rPr lang="pl-PL" sz="2500" b="1" dirty="0" smtClean="0"/>
              <a:t>400.</a:t>
            </a:r>
            <a:endParaRPr lang="pl-PL" sz="2500" dirty="0" smtClean="0"/>
          </a:p>
          <a:p>
            <a:pPr marL="0" indent="0" algn="ctr">
              <a:buNone/>
            </a:pPr>
            <a:endParaRPr lang="pl-PL" sz="2500" dirty="0"/>
          </a:p>
          <a:p>
            <a:pPr marL="0" indent="0" algn="ctr">
              <a:buNone/>
            </a:pPr>
            <a:r>
              <a:rPr lang="pl-PL" sz="2500" dirty="0" smtClean="0"/>
              <a:t>Zwracamy się z prośbą do sołtysów wsi              o pomoc w rzeczywistej identyfikacji brakujących mieszkańców Gminy Męcinka.</a:t>
            </a:r>
            <a:endParaRPr lang="pl-PL" sz="2500" dirty="0"/>
          </a:p>
        </p:txBody>
      </p:sp>
    </p:spTree>
    <p:extLst>
      <p:ext uri="{BB962C8B-B14F-4D97-AF65-F5344CB8AC3E}">
        <p14:creationId xmlns:p14="http://schemas.microsoft.com/office/powerpoint/2010/main" val="67543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675724"/>
            <a:ext cx="8064896" cy="924475"/>
          </a:xfrm>
        </p:spPr>
        <p:txBody>
          <a:bodyPr/>
          <a:lstStyle/>
          <a:p>
            <a:r>
              <a:rPr lang="pl-PL" sz="2500" b="1" dirty="0" smtClean="0"/>
              <a:t>Prace nad wydatkami majątkowymi gminy </a:t>
            </a:r>
            <a:endParaRPr lang="pl-PL" sz="25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807361"/>
            <a:ext cx="7776863" cy="4051437"/>
          </a:xfrm>
        </p:spPr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Modernizacja pompowni ścieków w Męcince;</a:t>
            </a:r>
          </a:p>
          <a:p>
            <a:pPr>
              <a:buFontTx/>
              <a:buChar char="-"/>
            </a:pPr>
            <a:r>
              <a:rPr lang="pl-PL" dirty="0" smtClean="0"/>
              <a:t>Utworzenie ciągu komunikacyjnego pomiędzy obiektami infrastruktury społecznej poprzez budowę chodnika                 w Piotrowicach;</a:t>
            </a:r>
          </a:p>
          <a:p>
            <a:pPr>
              <a:buFontTx/>
              <a:buChar char="-"/>
            </a:pPr>
            <a:r>
              <a:rPr lang="pl-PL" dirty="0" smtClean="0"/>
              <a:t>Budowa ogrodzenia cmentarza komunalnego w Chełmcu          ( zadanie zakończone, kwota 30 000 zł brutto);</a:t>
            </a:r>
          </a:p>
          <a:p>
            <a:pPr>
              <a:buFontTx/>
              <a:buChar char="-"/>
            </a:pPr>
            <a:r>
              <a:rPr lang="pl-PL" dirty="0" smtClean="0"/>
              <a:t>Budowa parkingu przy szkole w Piotrowicach 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( zadanie zakończone, kwota 25 000 zł brutto);</a:t>
            </a:r>
          </a:p>
          <a:p>
            <a:pPr>
              <a:buFontTx/>
              <a:buChar char="-"/>
            </a:pPr>
            <a:r>
              <a:rPr lang="pl-PL" dirty="0" smtClean="0"/>
              <a:t>Kontrola dokumentacji dotyczącej zmiany aglomeracji na 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 potrzeby budowy przydomowych oczyszczalni ścieków na  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 terenach górzystych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597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908720"/>
            <a:ext cx="7125112" cy="4051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500" b="1" dirty="0" smtClean="0"/>
              <a:t>INWESTYCJE I REMONTY, </a:t>
            </a:r>
          </a:p>
          <a:p>
            <a:pPr marL="0" indent="0" algn="ctr">
              <a:buNone/>
            </a:pPr>
            <a:r>
              <a:rPr lang="pl-PL" sz="3500" b="1" dirty="0" smtClean="0"/>
              <a:t>KTÓRE PRZEKROCZYŁY ZAPLANOWANY BUDŻET.</a:t>
            </a:r>
            <a:endParaRPr lang="pl-PL" sz="3500" b="1" dirty="0"/>
          </a:p>
        </p:txBody>
      </p:sp>
    </p:spTree>
    <p:extLst>
      <p:ext uri="{BB962C8B-B14F-4D97-AF65-F5344CB8AC3E}">
        <p14:creationId xmlns:p14="http://schemas.microsoft.com/office/powerpoint/2010/main" val="6166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32984"/>
              </p:ext>
            </p:extLst>
          </p:nvPr>
        </p:nvGraphicFramePr>
        <p:xfrm>
          <a:off x="395536" y="620688"/>
          <a:ext cx="8424936" cy="568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432048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Inwestycja / obiekt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Plan</a:t>
                      </a:r>
                      <a:r>
                        <a:rPr lang="pl-PL" sz="1000" baseline="0" dirty="0" smtClean="0"/>
                        <a:t> I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Plan po aktualizacji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Dołożono     z budżetu gminy</a:t>
                      </a:r>
                      <a:endParaRPr lang="pl-PL" sz="10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Świetlica</a:t>
                      </a:r>
                      <a:r>
                        <a:rPr lang="pl-PL" sz="1000" baseline="0" dirty="0" smtClean="0"/>
                        <a:t> w Sichówku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7 346</a:t>
                      </a:r>
                      <a:r>
                        <a:rPr lang="pl-PL" sz="1000" baseline="0" dirty="0" smtClean="0"/>
                        <a:t> zł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39 700 zł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Ok. 32 354 zł</a:t>
                      </a:r>
                      <a:endParaRPr lang="pl-PL" sz="10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Świetlica</a:t>
                      </a:r>
                      <a:r>
                        <a:rPr lang="pl-PL" sz="1000" baseline="0" dirty="0" smtClean="0"/>
                        <a:t> w Chroślicach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12 200 zł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32 500 zł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Ok. 20 300 zł</a:t>
                      </a:r>
                      <a:endParaRPr lang="pl-PL" sz="10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świetlica</a:t>
                      </a:r>
                      <a:r>
                        <a:rPr lang="pl-PL" sz="1000" baseline="0" dirty="0" smtClean="0"/>
                        <a:t> w Chełmcu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12 873 zł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61 000 zł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Ok. 18 127 zł</a:t>
                      </a:r>
                    </a:p>
                    <a:p>
                      <a:r>
                        <a:rPr lang="pl-PL" sz="1000" dirty="0" smtClean="0"/>
                        <a:t>Ok. 30 000 zł</a:t>
                      </a:r>
                      <a:endParaRPr lang="pl-PL" sz="10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Droga w Sichowie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Ok. 200 000 zł</a:t>
                      </a:r>
                      <a:endParaRPr lang="pl-PL" sz="10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Schody w Urzędzie Gminy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Ok.</a:t>
                      </a:r>
                      <a:r>
                        <a:rPr lang="pl-PL" sz="1000" baseline="0" dirty="0" smtClean="0"/>
                        <a:t> 20 000 zł</a:t>
                      </a:r>
                      <a:endParaRPr lang="pl-PL" sz="10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Pompownia w Słupie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Ok.</a:t>
                      </a:r>
                      <a:r>
                        <a:rPr lang="pl-PL" sz="1000" baseline="0" dirty="0" smtClean="0"/>
                        <a:t> </a:t>
                      </a:r>
                      <a:r>
                        <a:rPr lang="pl-PL" sz="1000" dirty="0" smtClean="0"/>
                        <a:t>114 640 zł</a:t>
                      </a:r>
                      <a:endParaRPr lang="pl-PL" sz="10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Utworzenie nowej sali lekcyjnej kosztem patio</a:t>
                      </a:r>
                      <a:r>
                        <a:rPr lang="pl-PL" sz="1000" baseline="0" dirty="0" smtClean="0"/>
                        <a:t> w szkole w Męcince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Ok. 24 000 zł</a:t>
                      </a:r>
                      <a:endParaRPr lang="pl-PL" sz="10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Świetlica w Sichowie – dodatkowe roboty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Ok. 30 000 zł</a:t>
                      </a:r>
                      <a:endParaRPr lang="pl-PL" sz="10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Cmentarz w Chełmcu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25 000 zł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30 000 zł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Ok. 5 000 zł</a:t>
                      </a:r>
                      <a:endParaRPr lang="pl-PL" sz="10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Wykup działki pod pompownię</a:t>
                      </a:r>
                      <a:r>
                        <a:rPr lang="pl-PL" sz="1000" baseline="0" dirty="0" smtClean="0"/>
                        <a:t> w Małuszowie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Ok. 8000 zł</a:t>
                      </a:r>
                      <a:endParaRPr lang="pl-PL" sz="1000" dirty="0"/>
                    </a:p>
                  </a:txBody>
                  <a:tcPr/>
                </a:tc>
              </a:tr>
              <a:tr h="713738">
                <a:tc>
                  <a:txBody>
                    <a:bodyPr/>
                    <a:lstStyle/>
                    <a:p>
                      <a:r>
                        <a:rPr lang="pl-PL" sz="1000" b="1" dirty="0" smtClean="0"/>
                        <a:t>Razem</a:t>
                      </a:r>
                      <a:endParaRPr lang="pl-PL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ok. 502 421 zł</a:t>
                      </a:r>
                      <a:endParaRPr lang="pl-PL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07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125113" cy="924475"/>
          </a:xfrm>
        </p:spPr>
        <p:txBody>
          <a:bodyPr/>
          <a:lstStyle/>
          <a:p>
            <a:r>
              <a:rPr lang="pl-PL" dirty="0" smtClean="0"/>
              <a:t>Wyjaśnienie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484784"/>
            <a:ext cx="8136904" cy="4968552"/>
          </a:xfrm>
        </p:spPr>
        <p:txBody>
          <a:bodyPr/>
          <a:lstStyle/>
          <a:p>
            <a:pPr>
              <a:buAutoNum type="arabicPeriod"/>
            </a:pPr>
            <a:r>
              <a:rPr lang="pl-PL" dirty="0" smtClean="0"/>
              <a:t>Świetlica w Sichówku – wyniknęła konieczność zabezpieczenia dachu;</a:t>
            </a:r>
          </a:p>
          <a:p>
            <a:pPr>
              <a:buAutoNum type="arabicPeriod"/>
            </a:pPr>
            <a:r>
              <a:rPr lang="pl-PL" dirty="0" smtClean="0"/>
              <a:t>Świetlica Chroślice – nakaz Powiatowego Inspektora Nadzoru Budowlanego wstrzymania użytkowania świetlicy na wskutek złego stanu instalacji elektrycznej oraz dachu;</a:t>
            </a:r>
          </a:p>
          <a:p>
            <a:pPr>
              <a:buAutoNum type="arabicPeriod"/>
            </a:pPr>
            <a:r>
              <a:rPr lang="pl-PL" dirty="0" smtClean="0"/>
              <a:t>Schody w Urzędzie Gminy – w trakcie robót ustalono konieczność wykonania zbrojenia filarów. Zaproponowano Bankowi Spółdzielczemu w Jaworze o. Męcinka partycypowanie                w kosztach. Jednakże nie wyraził na to zgody.</a:t>
            </a:r>
          </a:p>
          <a:p>
            <a:pPr>
              <a:buAutoNum type="arabicPeriod"/>
            </a:pPr>
            <a:r>
              <a:rPr lang="pl-PL" dirty="0" smtClean="0"/>
              <a:t>Nowa sala lekcyjna w ZSZ w Męcince – w wyniku zwiększonej ilości dzieci w klasie „0”.</a:t>
            </a:r>
          </a:p>
          <a:p>
            <a:pPr>
              <a:buAutoNum type="arabicPeriod"/>
            </a:pPr>
            <a:r>
              <a:rPr lang="pl-PL" dirty="0" smtClean="0"/>
              <a:t>Świetlica w Sichowie - podczas </a:t>
            </a:r>
            <a:r>
              <a:rPr lang="pl-PL" dirty="0" smtClean="0"/>
              <a:t>prowadzenia prac wykonano odkrywki pokazujące zawilgocenia ścian, należy wykonać skucie tynków, suszenie ścian i nowe tynki.</a:t>
            </a:r>
          </a:p>
        </p:txBody>
      </p:sp>
    </p:spTree>
    <p:extLst>
      <p:ext uri="{BB962C8B-B14F-4D97-AF65-F5344CB8AC3E}">
        <p14:creationId xmlns:p14="http://schemas.microsoft.com/office/powerpoint/2010/main" val="15244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125113" cy="924475"/>
          </a:xfrm>
        </p:spPr>
        <p:txBody>
          <a:bodyPr/>
          <a:lstStyle/>
          <a:p>
            <a:r>
              <a:rPr lang="pl-PL" dirty="0" smtClean="0"/>
              <a:t>Budowa ciągu komunikacyjnego pomiędzy obiektami infrastruktury społecznej w Piotrowicach – budowa chodnika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9442" y="2780928"/>
            <a:ext cx="7595005" cy="307787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Kwota po przetargu: 1 225 706,50 zł</a:t>
            </a:r>
          </a:p>
          <a:p>
            <a:pPr marL="0" indent="0">
              <a:buNone/>
            </a:pPr>
            <a:r>
              <a:rPr lang="pl-PL" dirty="0" smtClean="0"/>
              <a:t>Źródła finansowania: 612 853,25 UMWD (</a:t>
            </a:r>
            <a:r>
              <a:rPr lang="pl-PL" dirty="0" err="1" smtClean="0"/>
              <a:t>DSDiK</a:t>
            </a:r>
            <a:r>
              <a:rPr lang="pl-PL" dirty="0" smtClean="0"/>
              <a:t>)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                           484 648,00 UE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                           128 205,25 Gmina Męcinka tj. 10,46 %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018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125113" cy="924475"/>
          </a:xfrm>
        </p:spPr>
        <p:txBody>
          <a:bodyPr/>
          <a:lstStyle/>
          <a:p>
            <a:pPr algn="ctr"/>
            <a:r>
              <a:rPr lang="pl-PL" b="1" dirty="0" smtClean="0"/>
              <a:t>Pożyczki zabezpieczone </a:t>
            </a:r>
            <a:br>
              <a:rPr lang="pl-PL" b="1" dirty="0" smtClean="0"/>
            </a:br>
            <a:r>
              <a:rPr lang="pl-PL" b="1" dirty="0" smtClean="0"/>
              <a:t>wekslem in blanco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7704856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500" dirty="0" smtClean="0"/>
              <a:t>1 000 000 – budowa kanalizacji sanitarnej w Chełmcu</a:t>
            </a:r>
          </a:p>
          <a:p>
            <a:pPr marL="0" indent="0">
              <a:buNone/>
            </a:pPr>
            <a:r>
              <a:rPr lang="pl-PL" sz="1500" dirty="0" smtClean="0"/>
              <a:t>751 000 – budowa sieci wodociągowo – kanalizacyjnej   </a:t>
            </a:r>
          </a:p>
          <a:p>
            <a:pPr marL="0" indent="0">
              <a:buNone/>
            </a:pPr>
            <a:r>
              <a:rPr lang="pl-PL" sz="1500" dirty="0"/>
              <a:t> </a:t>
            </a:r>
            <a:r>
              <a:rPr lang="pl-PL" sz="1500" dirty="0" smtClean="0"/>
              <a:t>              Sichów – Sichówek</a:t>
            </a:r>
          </a:p>
          <a:p>
            <a:pPr marL="0" indent="0">
              <a:buNone/>
            </a:pPr>
            <a:r>
              <a:rPr lang="pl-PL" sz="1500" dirty="0" smtClean="0"/>
              <a:t>611 500 – budowa kanalizacji w Piotrowicach</a:t>
            </a:r>
          </a:p>
          <a:p>
            <a:pPr marL="0" indent="0">
              <a:buNone/>
            </a:pPr>
            <a:r>
              <a:rPr lang="pl-PL" sz="1500" dirty="0" smtClean="0"/>
              <a:t>3 200 000 – budowa szkoły w Piotrowicach</a:t>
            </a:r>
          </a:p>
          <a:p>
            <a:pPr marL="0" indent="0">
              <a:buNone/>
            </a:pPr>
            <a:r>
              <a:rPr lang="pl-PL" sz="1500" dirty="0" smtClean="0"/>
              <a:t>477 000 – przebudowa i wyposażenie gminnego obiektu   </a:t>
            </a:r>
          </a:p>
          <a:p>
            <a:pPr marL="0" indent="0">
              <a:buNone/>
            </a:pPr>
            <a:r>
              <a:rPr lang="pl-PL" sz="1500" dirty="0"/>
              <a:t> </a:t>
            </a:r>
            <a:r>
              <a:rPr lang="pl-PL" sz="1500" dirty="0" smtClean="0"/>
              <a:t>               </a:t>
            </a:r>
            <a:r>
              <a:rPr lang="pl-PL" sz="1500" dirty="0" err="1" smtClean="0"/>
              <a:t>kulturalno</a:t>
            </a:r>
            <a:r>
              <a:rPr lang="pl-PL" sz="1500" dirty="0" smtClean="0"/>
              <a:t> – edukacyjnego w Męcince</a:t>
            </a:r>
          </a:p>
          <a:p>
            <a:pPr marL="0" indent="0">
              <a:buNone/>
            </a:pPr>
            <a:r>
              <a:rPr lang="pl-PL" sz="1500" dirty="0" smtClean="0"/>
              <a:t>485 000 – budowa ciągu komunikacyjnego pomiędzy </a:t>
            </a:r>
          </a:p>
          <a:p>
            <a:pPr marL="0" indent="0">
              <a:buNone/>
            </a:pPr>
            <a:r>
              <a:rPr lang="pl-PL" sz="1500" dirty="0"/>
              <a:t> </a:t>
            </a:r>
            <a:r>
              <a:rPr lang="pl-PL" sz="1500" dirty="0" smtClean="0"/>
              <a:t>               obiektami infrastruktury społecznej w Piotrowicach  </a:t>
            </a:r>
          </a:p>
          <a:p>
            <a:pPr marL="0" indent="0">
              <a:buNone/>
            </a:pPr>
            <a:r>
              <a:rPr lang="pl-PL" sz="1500" dirty="0"/>
              <a:t> </a:t>
            </a:r>
            <a:r>
              <a:rPr lang="pl-PL" sz="1500" dirty="0" smtClean="0"/>
              <a:t>               poprzez budowę chodnika</a:t>
            </a:r>
          </a:p>
          <a:p>
            <a:pPr marL="0" indent="0">
              <a:buNone/>
            </a:pPr>
            <a:r>
              <a:rPr lang="pl-PL" sz="1500" dirty="0" smtClean="0"/>
              <a:t>220 000 – przebudowa świetlicy wiejskiej w Sichowie</a:t>
            </a:r>
          </a:p>
          <a:p>
            <a:pPr marL="0" indent="0">
              <a:buNone/>
            </a:pPr>
            <a:endParaRPr lang="pl-PL" sz="1500" dirty="0"/>
          </a:p>
          <a:p>
            <a:pPr marL="0" indent="0">
              <a:buNone/>
            </a:pPr>
            <a:r>
              <a:rPr lang="pl-PL" sz="1500" dirty="0" smtClean="0"/>
              <a:t>              Suma: 6 744 500,00 zł + 2 500 000 obligacja </a:t>
            </a:r>
            <a:r>
              <a:rPr lang="pl-PL" sz="1500" dirty="0" err="1" smtClean="0"/>
              <a:t>DnB</a:t>
            </a:r>
            <a:r>
              <a:rPr lang="pl-PL" sz="1500" dirty="0" smtClean="0"/>
              <a:t> </a:t>
            </a:r>
            <a:r>
              <a:rPr lang="pl-PL" sz="1500" dirty="0" err="1" smtClean="0"/>
              <a:t>Nord</a:t>
            </a:r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386983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125113" cy="924475"/>
          </a:xfrm>
        </p:spPr>
        <p:txBody>
          <a:bodyPr/>
          <a:lstStyle/>
          <a:p>
            <a:pPr algn="ctr"/>
            <a:r>
              <a:rPr lang="pl-PL" sz="2800" b="1" dirty="0"/>
              <a:t>Wyznaczenie granic i obszaru aglomeracji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„</a:t>
            </a:r>
            <a:r>
              <a:rPr lang="pl-PL" sz="2800" b="1" dirty="0"/>
              <a:t>Jawor” i „Złotoryja</a:t>
            </a:r>
            <a:r>
              <a:rPr lang="pl-PL" sz="2800" b="1" dirty="0" smtClean="0"/>
              <a:t>”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2132856"/>
            <a:ext cx="8064896" cy="4536504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Zmiana granic i obszaru aglomeracji polega na wykreśleniu z aglomeracji „Jawor” m. Myślinów, natomiast z aglomeracji „Złotoryja” m. Stanisławów, Kondratów, Pomocne i Muchów.</a:t>
            </a:r>
          </a:p>
          <a:p>
            <a:r>
              <a:rPr lang="pl-PL" dirty="0"/>
              <a:t>Zgodnie z rozporządzeniem Ministra Środowiska z dnia 1 lipca 2010 r. w sprawie sposobu wyznaczania obszaru i granic aglomeracji, aby realizacja kanalizacji sanitarnej była uzasadniona technicznie i finansowo to   wskaźnik długości sieci obliczany jako stosunek przewidywanej do obsługi przez budowany system kanalizacji zbiorczej liczby mieszkańców aglomeracji i niezbędnej do realizacji długości sieci kanalizacyjnej nie może być mniejszy niż </a:t>
            </a:r>
            <a:r>
              <a:rPr lang="pl-PL" b="1" dirty="0"/>
              <a:t>120 mieszkańców na </a:t>
            </a:r>
            <a:r>
              <a:rPr lang="pl-PL" b="1" dirty="0" smtClean="0"/>
              <a:t>        1 </a:t>
            </a:r>
            <a:r>
              <a:rPr lang="pl-PL" b="1" dirty="0"/>
              <a:t>km sieci</a:t>
            </a:r>
            <a:r>
              <a:rPr lang="pl-PL" dirty="0"/>
              <a:t>, a jeżeli budowa jest realizowana na obszarach chronionych (m.in. parki krajobrazowe, obszary Natura 2000) </a:t>
            </a:r>
            <a:r>
              <a:rPr lang="pl-PL" b="1" dirty="0"/>
              <a:t>90 mieszkańców na 1 km sieci.</a:t>
            </a:r>
            <a:r>
              <a:rPr lang="pl-PL" dirty="0"/>
              <a:t> </a:t>
            </a:r>
          </a:p>
          <a:p>
            <a:r>
              <a:rPr lang="pl-PL" dirty="0"/>
              <a:t>W przypadku Myślinowa ten wskaźnik wynosi </a:t>
            </a:r>
            <a:r>
              <a:rPr lang="pl-PL" b="1" dirty="0"/>
              <a:t>27 mieszkańców na 1 km sieci</a:t>
            </a:r>
            <a:r>
              <a:rPr lang="pl-PL" dirty="0"/>
              <a:t>, natomiast w przypadku Stanisławowa, Kondratowa, Pomocnego i Muchowa wynosi                      </a:t>
            </a:r>
            <a:r>
              <a:rPr lang="pl-PL" b="1" dirty="0"/>
              <a:t>29 mieszkańców na 1 km sieci</a:t>
            </a:r>
            <a:r>
              <a:rPr lang="pl-PL" dirty="0"/>
              <a:t>.</a:t>
            </a:r>
          </a:p>
          <a:p>
            <a:r>
              <a:rPr lang="pl-PL" dirty="0"/>
              <a:t>Wyłączenie ww. miejscowości z aglomeracji jest niezbędnym warunkiem udziału </a:t>
            </a:r>
            <a:r>
              <a:rPr lang="pl-PL" dirty="0" smtClean="0"/>
              <a:t>      w </a:t>
            </a:r>
            <a:r>
              <a:rPr lang="pl-PL" dirty="0"/>
              <a:t>programie "Dofinansowanie przydomowych oczyszczalni ścieków oraz podłączeń budynków do zbiorczego systemu kanalizacyjnego" ogłoszonego przez Narodowy Fundusz Ochrony Środowiska i Gospodarki Wodnej.</a:t>
            </a:r>
          </a:p>
          <a:p>
            <a:r>
              <a:rPr lang="pl-PL" dirty="0"/>
              <a:t>Opracowanie zostało zlecone firmie: W-IZJA Jacek Godlewski z Jeleniej Góry, termin wykonania upływa 31 sierpnia 2013 r.</a:t>
            </a:r>
          </a:p>
        </p:txBody>
      </p:sp>
    </p:spTree>
    <p:extLst>
      <p:ext uri="{BB962C8B-B14F-4D97-AF65-F5344CB8AC3E}">
        <p14:creationId xmlns:p14="http://schemas.microsoft.com/office/powerpoint/2010/main" val="390761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 descr="\\rp-arleta\wiadomosci\MECINKA_AGLO_20130827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9694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55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268760"/>
            <a:ext cx="7557160" cy="27737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dirty="0" smtClean="0"/>
              <a:t>Przeglądy gwarancyjne dróg wykonanych w 2012 r. będą realizowane w III dekadzie września 2013 r.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23310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125113" cy="924475"/>
          </a:xfrm>
        </p:spPr>
        <p:txBody>
          <a:bodyPr/>
          <a:lstStyle/>
          <a:p>
            <a:r>
              <a:rPr lang="pl-PL" dirty="0" smtClean="0"/>
              <a:t>31.08 – 02.09.2013 r.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412776"/>
            <a:ext cx="7632848" cy="46459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2100" b="1" dirty="0" smtClean="0"/>
              <a:t>Prace wraz z filmowcami z Warszawy nad filmem promocyjnym o gminie Męcinka:</a:t>
            </a:r>
          </a:p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r>
              <a:rPr lang="pl-PL" dirty="0" smtClean="0"/>
              <a:t>Film składać się będzie z 4 odcinków:</a:t>
            </a:r>
          </a:p>
          <a:p>
            <a:pPr>
              <a:buAutoNum type="arabicPeriod"/>
            </a:pPr>
            <a:r>
              <a:rPr lang="pl-PL" dirty="0" smtClean="0"/>
              <a:t>Turystyka </a:t>
            </a:r>
          </a:p>
          <a:p>
            <a:pPr>
              <a:buAutoNum type="arabicPeriod"/>
            </a:pPr>
            <a:r>
              <a:rPr lang="pl-PL" dirty="0" smtClean="0"/>
              <a:t>Kultura i tradycja</a:t>
            </a:r>
          </a:p>
          <a:p>
            <a:pPr>
              <a:buAutoNum type="arabicPeriod"/>
            </a:pPr>
            <a:r>
              <a:rPr lang="pl-PL" dirty="0" smtClean="0"/>
              <a:t>Edukacja </a:t>
            </a:r>
          </a:p>
          <a:p>
            <a:pPr>
              <a:buAutoNum type="arabicPeriod"/>
            </a:pPr>
            <a:r>
              <a:rPr lang="pl-PL" dirty="0" smtClean="0"/>
              <a:t>Mieszkańcy i aktywność społeczna</a:t>
            </a:r>
          </a:p>
          <a:p>
            <a:pPr>
              <a:buAutoNum type="arabicPeriod"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Film promocyjny realizowany jest w ramach projektu współfinansowanego z Unii Europejskiej.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                                        Koszt : 30 750,00 zł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             Dotacja z UMWD</a:t>
            </a:r>
            <a:r>
              <a:rPr lang="pl-PL" dirty="0">
                <a:sym typeface="Wingdings" pitchFamily="2" charset="2"/>
              </a:rPr>
              <a:t> </a:t>
            </a:r>
            <a:r>
              <a:rPr lang="pl-PL" dirty="0" smtClean="0">
                <a:sym typeface="Wingdings" pitchFamily="2" charset="2"/>
              </a:rPr>
              <a:t>(UE): 24 574,00 zł</a:t>
            </a:r>
          </a:p>
          <a:p>
            <a:pPr marL="0" indent="0">
              <a:buNone/>
            </a:pPr>
            <a:r>
              <a:rPr lang="pl-PL" dirty="0" smtClean="0">
                <a:sym typeface="Wingdings" pitchFamily="2" charset="2"/>
              </a:rPr>
              <a:t>Wkład  finansowy Gminy Męcinka : 6 176,00 zł</a:t>
            </a:r>
          </a:p>
        </p:txBody>
      </p:sp>
    </p:spTree>
    <p:extLst>
      <p:ext uri="{BB962C8B-B14F-4D97-AF65-F5344CB8AC3E}">
        <p14:creationId xmlns:p14="http://schemas.microsoft.com/office/powerpoint/2010/main" val="357476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692696"/>
            <a:ext cx="8280920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b="1" dirty="0"/>
              <a:t>Miejsca do sfilmowania miejscowościami 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pl-PL" b="1" dirty="0"/>
              <a:t>Chełmiec</a:t>
            </a:r>
            <a:r>
              <a:rPr lang="pl-PL" dirty="0"/>
              <a:t> – </a:t>
            </a:r>
          </a:p>
          <a:p>
            <a:pPr marL="0" indent="0">
              <a:buNone/>
            </a:pPr>
            <a:r>
              <a:rPr lang="pl-PL" dirty="0"/>
              <a:t>zabytkowy park, </a:t>
            </a:r>
          </a:p>
          <a:p>
            <a:pPr marL="0" indent="0">
              <a:buNone/>
            </a:pPr>
            <a:r>
              <a:rPr lang="pl-PL" dirty="0"/>
              <a:t>obelisk oraz kierunkowskazy świata, </a:t>
            </a:r>
          </a:p>
          <a:p>
            <a:pPr marL="0" indent="0">
              <a:buNone/>
            </a:pPr>
            <a:r>
              <a:rPr lang="pl-PL" dirty="0"/>
              <a:t>kościół zewnątrz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r>
              <a:rPr lang="pl-PL" b="1" dirty="0"/>
              <a:t>Chroślice</a:t>
            </a:r>
            <a:r>
              <a:rPr lang="pl-PL" dirty="0"/>
              <a:t> –</a:t>
            </a:r>
          </a:p>
          <a:p>
            <a:pPr marL="0" indent="0">
              <a:buNone/>
            </a:pPr>
            <a:r>
              <a:rPr lang="pl-PL" dirty="0" smtClean="0"/>
              <a:t>rzeźba </a:t>
            </a:r>
            <a:r>
              <a:rPr lang="pl-PL" dirty="0"/>
              <a:t>mnicha, </a:t>
            </a:r>
          </a:p>
          <a:p>
            <a:pPr marL="0" indent="0">
              <a:buNone/>
            </a:pPr>
            <a:r>
              <a:rPr lang="pl-PL" dirty="0"/>
              <a:t>ogólnie wieś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r>
              <a:rPr lang="pl-PL" b="1" dirty="0"/>
              <a:t>Kondratów</a:t>
            </a:r>
            <a:r>
              <a:rPr lang="pl-PL" dirty="0"/>
              <a:t> – </a:t>
            </a:r>
          </a:p>
          <a:p>
            <a:pPr marL="0" indent="0">
              <a:buNone/>
            </a:pPr>
            <a:r>
              <a:rPr lang="pl-PL" dirty="0"/>
              <a:t>kościół, </a:t>
            </a:r>
          </a:p>
          <a:p>
            <a:pPr marL="0" indent="0">
              <a:buNone/>
            </a:pPr>
            <a:r>
              <a:rPr lang="pl-PL" dirty="0"/>
              <a:t>koło gospodyń na żywo, </a:t>
            </a:r>
          </a:p>
          <a:p>
            <a:pPr marL="0" indent="0">
              <a:buNone/>
            </a:pPr>
            <a:r>
              <a:rPr lang="pl-PL" dirty="0"/>
              <a:t>gospodarstwo agroturystyczne z końmi zewnątrz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r>
              <a:rPr lang="pl-PL" b="1" dirty="0"/>
              <a:t>Małuszów</a:t>
            </a:r>
            <a:r>
              <a:rPr lang="pl-PL" dirty="0"/>
              <a:t> – </a:t>
            </a:r>
          </a:p>
          <a:p>
            <a:pPr marL="0" indent="0">
              <a:buNone/>
            </a:pPr>
            <a:r>
              <a:rPr lang="pl-PL" dirty="0"/>
              <a:t>dwa kościoły zewnątrz, </a:t>
            </a:r>
          </a:p>
          <a:p>
            <a:pPr marL="0" indent="0">
              <a:buNone/>
            </a:pPr>
            <a:r>
              <a:rPr lang="pl-PL" dirty="0"/>
              <a:t>pałac zewnątrz, </a:t>
            </a:r>
          </a:p>
          <a:p>
            <a:pPr marL="0" indent="0">
              <a:buNone/>
            </a:pPr>
            <a:r>
              <a:rPr lang="pl-PL" dirty="0"/>
              <a:t>staw z drewnianą wiatą,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526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21 lipca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1628800"/>
            <a:ext cx="7125112" cy="1189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 smtClean="0"/>
              <a:t>Udział w festynie Św. Krzysztofa w Myślinowie</a:t>
            </a:r>
            <a:endParaRPr lang="pl-PL" sz="2000" b="1" dirty="0"/>
          </a:p>
        </p:txBody>
      </p:sp>
      <p:pic>
        <p:nvPicPr>
          <p:cNvPr id="13314" name="Picture 2" descr="\\ug-mecinka\images\images_wspolne\lipiec2 2013\30as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32651"/>
            <a:ext cx="4026024" cy="275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\\ug-mecinka\images\images_wspolne\lipiec2 2013\30a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46105"/>
            <a:ext cx="4542017" cy="273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404664"/>
            <a:ext cx="8280920" cy="6048672"/>
          </a:xfrm>
        </p:spPr>
        <p:txBody>
          <a:bodyPr>
            <a:normAutofit fontScale="40000" lnSpcReduction="20000"/>
          </a:bodyPr>
          <a:lstStyle/>
          <a:p>
            <a:r>
              <a:rPr lang="pl-PL" sz="2500" b="1" dirty="0"/>
              <a:t>Męcinka</a:t>
            </a:r>
            <a:r>
              <a:rPr lang="pl-PL" sz="2500" dirty="0"/>
              <a:t> – </a:t>
            </a:r>
          </a:p>
          <a:p>
            <a:pPr marL="0" indent="0">
              <a:buNone/>
            </a:pPr>
            <a:r>
              <a:rPr lang="pl-PL" sz="2500" dirty="0"/>
              <a:t>kościół zewnątrz, </a:t>
            </a:r>
          </a:p>
          <a:p>
            <a:pPr marL="0" indent="0">
              <a:buNone/>
            </a:pPr>
            <a:r>
              <a:rPr lang="pl-PL" sz="2500" dirty="0"/>
              <a:t>rzeźba dużego mnicha przy boisku trawiastym, </a:t>
            </a:r>
          </a:p>
          <a:p>
            <a:pPr marL="0" indent="0">
              <a:buNone/>
            </a:pPr>
            <a:r>
              <a:rPr lang="pl-PL" sz="2500" dirty="0"/>
              <a:t>rzeźby małych mnichów na terenie wsi, </a:t>
            </a:r>
          </a:p>
          <a:p>
            <a:pPr marL="0" indent="0">
              <a:buNone/>
            </a:pPr>
            <a:r>
              <a:rPr lang="pl-PL" sz="2500" dirty="0"/>
              <a:t>tablice przy dużym  mnichu, </a:t>
            </a:r>
          </a:p>
          <a:p>
            <a:pPr marL="0" indent="0">
              <a:buNone/>
            </a:pPr>
            <a:r>
              <a:rPr lang="pl-PL" sz="2500" dirty="0"/>
              <a:t>szkoła zewnątrz i wewnątrz na rozpoczęciu roku, </a:t>
            </a:r>
          </a:p>
          <a:p>
            <a:pPr marL="0" indent="0">
              <a:buNone/>
            </a:pPr>
            <a:r>
              <a:rPr lang="pl-PL" sz="2500" dirty="0"/>
              <a:t>kompleks sportowo – rekreacyjny przy szkole, </a:t>
            </a:r>
          </a:p>
          <a:p>
            <a:pPr marL="0" indent="0">
              <a:buNone/>
            </a:pPr>
            <a:r>
              <a:rPr lang="pl-PL" sz="2500" dirty="0"/>
              <a:t>U</a:t>
            </a:r>
            <a:r>
              <a:rPr lang="pl-PL" sz="2500" dirty="0" smtClean="0"/>
              <a:t>rząd </a:t>
            </a:r>
            <a:r>
              <a:rPr lang="pl-PL" sz="2500" dirty="0"/>
              <a:t>G</a:t>
            </a:r>
            <a:r>
              <a:rPr lang="pl-PL" sz="2500" dirty="0" smtClean="0"/>
              <a:t>miny </a:t>
            </a:r>
            <a:r>
              <a:rPr lang="pl-PL" sz="2500" dirty="0"/>
              <a:t>zewnątrz, </a:t>
            </a:r>
          </a:p>
          <a:p>
            <a:pPr marL="0" indent="0">
              <a:buNone/>
            </a:pPr>
            <a:r>
              <a:rPr lang="pl-PL" sz="2500" dirty="0" smtClean="0"/>
              <a:t>rzeźbiarz </a:t>
            </a:r>
            <a:r>
              <a:rPr lang="pl-PL" sz="2500" dirty="0"/>
              <a:t>Zdzisław Nowak (nr 36) na żywo warsztaty z dziećmi, </a:t>
            </a:r>
          </a:p>
          <a:p>
            <a:pPr marL="0" indent="0">
              <a:buNone/>
            </a:pPr>
            <a:r>
              <a:rPr lang="pl-PL" sz="2500" dirty="0"/>
              <a:t>OSP Męcinka zewnątrz i salka komputerowa </a:t>
            </a:r>
            <a:r>
              <a:rPr lang="pl-PL" sz="2500" dirty="0" smtClean="0"/>
              <a:t>OSP, </a:t>
            </a:r>
            <a:endParaRPr lang="pl-PL" sz="2500" dirty="0"/>
          </a:p>
          <a:p>
            <a:pPr marL="0" indent="0">
              <a:buNone/>
            </a:pPr>
            <a:r>
              <a:rPr lang="pl-PL" sz="2500" dirty="0"/>
              <a:t>biblioteka zewnątrz i wewnątrz,  </a:t>
            </a:r>
          </a:p>
          <a:p>
            <a:pPr marL="0" indent="0">
              <a:buNone/>
            </a:pPr>
            <a:r>
              <a:rPr lang="pl-PL" sz="2500" dirty="0"/>
              <a:t>gminny obiekt </a:t>
            </a:r>
            <a:r>
              <a:rPr lang="pl-PL" sz="2500" dirty="0" err="1"/>
              <a:t>kulturalno</a:t>
            </a:r>
            <a:r>
              <a:rPr lang="pl-PL" sz="2500" dirty="0"/>
              <a:t> – edukacyjny zewnątrz i wewnątrz ( nagranie na żywo zespołów folklorystycznych, strażackiego i kabaretu w sali widowiskowej obiektu), </a:t>
            </a:r>
          </a:p>
          <a:p>
            <a:pPr marL="0" indent="0">
              <a:buNone/>
            </a:pPr>
            <a:r>
              <a:rPr lang="pl-PL" sz="2500" dirty="0"/>
              <a:t>kalwaria na górze Górzec w lesie, </a:t>
            </a:r>
          </a:p>
          <a:p>
            <a:pPr marL="0" indent="0">
              <a:buNone/>
            </a:pPr>
            <a:r>
              <a:rPr lang="pl-PL" sz="2500" dirty="0"/>
              <a:t>droga leśna Góra Górzec jako przykład szlaku turystycznego</a:t>
            </a:r>
          </a:p>
          <a:p>
            <a:pPr marL="0" indent="0">
              <a:buNone/>
            </a:pPr>
            <a:r>
              <a:rPr lang="pl-PL" sz="2500" dirty="0"/>
              <a:t>+ ujęcie lotnicze lasów i wsi</a:t>
            </a:r>
          </a:p>
          <a:p>
            <a:pPr marL="0" indent="0">
              <a:buNone/>
            </a:pPr>
            <a:r>
              <a:rPr lang="pl-PL" sz="2500" dirty="0"/>
              <a:t> </a:t>
            </a:r>
          </a:p>
          <a:p>
            <a:r>
              <a:rPr lang="pl-PL" sz="2500" b="1" dirty="0"/>
              <a:t>Myślinów</a:t>
            </a:r>
            <a:r>
              <a:rPr lang="pl-PL" sz="2500" dirty="0"/>
              <a:t> – </a:t>
            </a:r>
          </a:p>
          <a:p>
            <a:pPr marL="0" indent="0">
              <a:buNone/>
            </a:pPr>
            <a:r>
              <a:rPr lang="pl-PL" sz="2500" dirty="0"/>
              <a:t>kościół zewnątrz, </a:t>
            </a:r>
          </a:p>
          <a:p>
            <a:pPr marL="0" indent="0">
              <a:buNone/>
            </a:pPr>
            <a:r>
              <a:rPr lang="pl-PL" sz="2500" dirty="0"/>
              <a:t>agroturystyka „Dom z Duszą” zewnątrz, </a:t>
            </a:r>
          </a:p>
          <a:p>
            <a:pPr marL="0" indent="0">
              <a:buNone/>
            </a:pPr>
            <a:r>
              <a:rPr lang="pl-PL" sz="2500" dirty="0" smtClean="0"/>
              <a:t>+ </a:t>
            </a:r>
            <a:r>
              <a:rPr lang="pl-PL" sz="2500" dirty="0"/>
              <a:t>ujęcie lotnicze wzgórz i wsi</a:t>
            </a:r>
          </a:p>
          <a:p>
            <a:pPr marL="0" indent="0">
              <a:buNone/>
            </a:pPr>
            <a:r>
              <a:rPr lang="pl-PL" sz="2500" dirty="0"/>
              <a:t>  </a:t>
            </a:r>
          </a:p>
          <a:p>
            <a:r>
              <a:rPr lang="pl-PL" sz="2500" b="1" dirty="0"/>
              <a:t>Piotrowice</a:t>
            </a:r>
            <a:r>
              <a:rPr lang="pl-PL" sz="2500" dirty="0"/>
              <a:t> – </a:t>
            </a:r>
          </a:p>
          <a:p>
            <a:pPr marL="0" indent="0">
              <a:buNone/>
            </a:pPr>
            <a:r>
              <a:rPr lang="pl-PL" sz="2500" dirty="0"/>
              <a:t>zabytkowy park, </a:t>
            </a:r>
          </a:p>
          <a:p>
            <a:pPr marL="0" indent="0">
              <a:buNone/>
            </a:pPr>
            <a:r>
              <a:rPr lang="pl-PL" sz="2500" dirty="0"/>
              <a:t>szkoła zewnątrz i wewnątrz oraz kompleks sportowy przy szkole, </a:t>
            </a:r>
          </a:p>
          <a:p>
            <a:pPr marL="0" indent="0">
              <a:buNone/>
            </a:pPr>
            <a:r>
              <a:rPr lang="pl-PL" sz="2500" dirty="0"/>
              <a:t>GOZ zewnątrz i </a:t>
            </a:r>
            <a:r>
              <a:rPr lang="pl-PL" sz="2500" dirty="0" smtClean="0"/>
              <a:t>wewnątrz, </a:t>
            </a:r>
            <a:endParaRPr lang="pl-PL" sz="25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699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692696"/>
            <a:ext cx="7560840" cy="5544616"/>
          </a:xfrm>
        </p:spPr>
        <p:txBody>
          <a:bodyPr>
            <a:noAutofit/>
          </a:bodyPr>
          <a:lstStyle/>
          <a:p>
            <a:r>
              <a:rPr lang="pl-PL" sz="1050" b="1" dirty="0"/>
              <a:t>Pomocne </a:t>
            </a:r>
            <a:r>
              <a:rPr lang="pl-PL" sz="1050" dirty="0"/>
              <a:t>– </a:t>
            </a:r>
          </a:p>
          <a:p>
            <a:pPr marL="0" indent="0">
              <a:buNone/>
            </a:pPr>
            <a:r>
              <a:rPr lang="pl-PL" sz="1050" dirty="0"/>
              <a:t>kościół i plebania zewnątrz, </a:t>
            </a:r>
          </a:p>
          <a:p>
            <a:pPr marL="0" indent="0">
              <a:buNone/>
            </a:pPr>
            <a:r>
              <a:rPr lang="pl-PL" sz="1050" dirty="0" err="1" smtClean="0"/>
              <a:t>biekt</a:t>
            </a:r>
            <a:r>
              <a:rPr lang="pl-PL" sz="1050" dirty="0" smtClean="0"/>
              <a:t> </a:t>
            </a:r>
            <a:r>
              <a:rPr lang="pl-PL" sz="1050" dirty="0"/>
              <a:t>edukacyjny zewnątrz, </a:t>
            </a:r>
          </a:p>
          <a:p>
            <a:pPr marL="0" indent="0">
              <a:buNone/>
            </a:pPr>
            <a:r>
              <a:rPr lang="pl-PL" sz="1050" dirty="0"/>
              <a:t>OSP Pomocne zewnątrz</a:t>
            </a:r>
          </a:p>
          <a:p>
            <a:pPr marL="0" indent="0">
              <a:buNone/>
            </a:pPr>
            <a:r>
              <a:rPr lang="pl-PL" sz="1050" dirty="0"/>
              <a:t>Brama gospodarstwa agroturystycznego „Monte Christo” </a:t>
            </a:r>
          </a:p>
          <a:p>
            <a:pPr marL="0" indent="0">
              <a:buNone/>
            </a:pPr>
            <a:r>
              <a:rPr lang="pl-PL" sz="1050" dirty="0"/>
              <a:t>	</a:t>
            </a:r>
          </a:p>
          <a:p>
            <a:r>
              <a:rPr lang="pl-PL" sz="1050" b="1" dirty="0"/>
              <a:t>Stanisławów</a:t>
            </a:r>
            <a:r>
              <a:rPr lang="pl-PL" sz="1050" dirty="0"/>
              <a:t> – </a:t>
            </a:r>
          </a:p>
          <a:p>
            <a:pPr marL="0" indent="0">
              <a:buNone/>
            </a:pPr>
            <a:r>
              <a:rPr lang="pl-PL" sz="1050" dirty="0"/>
              <a:t>baza lotnicza „Baryt”, </a:t>
            </a:r>
          </a:p>
          <a:p>
            <a:pPr marL="0" indent="0">
              <a:buNone/>
            </a:pPr>
            <a:r>
              <a:rPr lang="pl-PL" sz="1050" dirty="0"/>
              <a:t>poniemiecka radiostacja, </a:t>
            </a:r>
          </a:p>
          <a:p>
            <a:pPr marL="0" indent="0">
              <a:buNone/>
            </a:pPr>
            <a:r>
              <a:rPr lang="pl-PL" sz="1050" dirty="0"/>
              <a:t>drewniana wiata w centrum wsi, </a:t>
            </a:r>
          </a:p>
          <a:p>
            <a:pPr marL="0" indent="0">
              <a:buNone/>
            </a:pPr>
            <a:r>
              <a:rPr lang="pl-PL" sz="1050" dirty="0"/>
              <a:t>+ ujęcia lotnicze wzgórz i wsi</a:t>
            </a:r>
          </a:p>
          <a:p>
            <a:pPr marL="0" indent="0">
              <a:buNone/>
            </a:pPr>
            <a:r>
              <a:rPr lang="pl-PL" sz="1050" dirty="0"/>
              <a:t> </a:t>
            </a:r>
          </a:p>
          <a:p>
            <a:r>
              <a:rPr lang="pl-PL" sz="1050" b="1" dirty="0"/>
              <a:t>Sichów</a:t>
            </a:r>
            <a:r>
              <a:rPr lang="pl-PL" sz="1050" dirty="0"/>
              <a:t> – </a:t>
            </a:r>
          </a:p>
          <a:p>
            <a:pPr marL="0" indent="0">
              <a:buNone/>
            </a:pPr>
            <a:r>
              <a:rPr lang="pl-PL" sz="1050" dirty="0"/>
              <a:t>zabytkowy park z Tulipanowcami, </a:t>
            </a:r>
          </a:p>
          <a:p>
            <a:pPr marL="0" indent="0">
              <a:buNone/>
            </a:pPr>
            <a:r>
              <a:rPr lang="pl-PL" sz="1050" dirty="0"/>
              <a:t>kościół zewnątrz, </a:t>
            </a:r>
          </a:p>
          <a:p>
            <a:pPr marL="0" indent="0">
              <a:buNone/>
            </a:pPr>
            <a:r>
              <a:rPr lang="pl-PL" sz="1050" dirty="0"/>
              <a:t>wiata z placem zabaw</a:t>
            </a:r>
          </a:p>
          <a:p>
            <a:pPr marL="0" indent="0">
              <a:buNone/>
            </a:pPr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7736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764704"/>
            <a:ext cx="7560840" cy="5400600"/>
          </a:xfrm>
        </p:spPr>
        <p:txBody>
          <a:bodyPr>
            <a:normAutofit fontScale="70000" lnSpcReduction="20000"/>
          </a:bodyPr>
          <a:lstStyle/>
          <a:p>
            <a:r>
              <a:rPr lang="pl-PL" b="1" dirty="0"/>
              <a:t>Słup </a:t>
            </a:r>
            <a:r>
              <a:rPr lang="pl-PL" dirty="0"/>
              <a:t>– </a:t>
            </a:r>
          </a:p>
          <a:p>
            <a:pPr marL="0" indent="0">
              <a:buNone/>
            </a:pPr>
            <a:r>
              <a:rPr lang="pl-PL" dirty="0"/>
              <a:t>kościół zewnątrz i wewnątrz, </a:t>
            </a:r>
          </a:p>
          <a:p>
            <a:pPr marL="0" indent="0">
              <a:buNone/>
            </a:pPr>
            <a:r>
              <a:rPr lang="pl-PL" dirty="0"/>
              <a:t>parking z </a:t>
            </a:r>
            <a:r>
              <a:rPr lang="pl-PL" dirty="0" err="1"/>
              <a:t>infokioskiem</a:t>
            </a:r>
            <a:r>
              <a:rPr lang="pl-PL" dirty="0"/>
              <a:t> przy kościele, </a:t>
            </a:r>
          </a:p>
          <a:p>
            <a:pPr marL="0" indent="0">
              <a:buNone/>
            </a:pPr>
            <a:r>
              <a:rPr lang="pl-PL" dirty="0"/>
              <a:t>zbiornik wody, </a:t>
            </a:r>
          </a:p>
          <a:p>
            <a:pPr marL="0" indent="0">
              <a:buNone/>
            </a:pPr>
            <a:r>
              <a:rPr lang="pl-PL" dirty="0"/>
              <a:t>koło gospodyń wiejskich na żywo, </a:t>
            </a:r>
          </a:p>
          <a:p>
            <a:pPr marL="0" indent="0">
              <a:buNone/>
            </a:pPr>
            <a:r>
              <a:rPr lang="pl-PL" dirty="0"/>
              <a:t>+ ujęcie lotnicze zbiornika okolic kościoła 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r>
              <a:rPr lang="pl-PL" b="1" dirty="0"/>
              <a:t>Muchów </a:t>
            </a:r>
            <a:r>
              <a:rPr lang="pl-PL" dirty="0"/>
              <a:t>– </a:t>
            </a:r>
          </a:p>
          <a:p>
            <a:pPr marL="0" indent="0">
              <a:buNone/>
            </a:pPr>
            <a:r>
              <a:rPr lang="pl-PL" dirty="0"/>
              <a:t>pałacyk, </a:t>
            </a:r>
          </a:p>
          <a:p>
            <a:pPr marL="0" indent="0">
              <a:buNone/>
            </a:pPr>
            <a:r>
              <a:rPr lang="pl-PL" dirty="0"/>
              <a:t>lodownia, </a:t>
            </a:r>
          </a:p>
          <a:p>
            <a:pPr marL="0" indent="0">
              <a:buNone/>
            </a:pPr>
            <a:r>
              <a:rPr lang="pl-PL" dirty="0"/>
              <a:t>przy Muchowie Czartowska Skała, </a:t>
            </a:r>
          </a:p>
          <a:p>
            <a:pPr marL="0" indent="0">
              <a:buNone/>
            </a:pPr>
            <a:r>
              <a:rPr lang="pl-PL" dirty="0"/>
              <a:t>plac zabaw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b="1" dirty="0"/>
              <a:t>Przybyłowice</a:t>
            </a:r>
            <a:r>
              <a:rPr lang="pl-PL" dirty="0"/>
              <a:t> – </a:t>
            </a:r>
          </a:p>
          <a:p>
            <a:pPr marL="0" indent="0">
              <a:buNone/>
            </a:pPr>
            <a:r>
              <a:rPr lang="pl-PL" dirty="0"/>
              <a:t>ogólnie ujęcie wsi </a:t>
            </a:r>
          </a:p>
          <a:p>
            <a:pPr marL="0" indent="0">
              <a:buNone/>
            </a:pPr>
            <a:r>
              <a:rPr lang="pl-PL" dirty="0"/>
              <a:t>budynek zewnątrz gospodarstwa agroturystycznego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r>
              <a:rPr lang="pl-PL" b="1" dirty="0"/>
              <a:t>Sichówek </a:t>
            </a:r>
            <a:r>
              <a:rPr lang="pl-PL" dirty="0"/>
              <a:t>– staw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791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1412776"/>
            <a:ext cx="7125112" cy="4051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i="1" dirty="0" smtClean="0"/>
              <a:t>Dziękuję za uwagę</a:t>
            </a:r>
          </a:p>
          <a:p>
            <a:pPr marL="0" indent="0" algn="ctr">
              <a:buNone/>
            </a:pPr>
            <a:endParaRPr lang="pl-PL" sz="2400" b="1" i="1" dirty="0"/>
          </a:p>
          <a:p>
            <a:pPr marL="0" indent="0" algn="ctr">
              <a:buNone/>
            </a:pPr>
            <a:r>
              <a:rPr lang="pl-PL" sz="2400" b="1" i="1" dirty="0" smtClean="0"/>
              <a:t>Zbigniew </a:t>
            </a:r>
            <a:r>
              <a:rPr lang="pl-PL" sz="2400" b="1" i="1" dirty="0" err="1" smtClean="0"/>
              <a:t>Przychodzeń</a:t>
            </a:r>
            <a:endParaRPr lang="pl-PL" sz="2400" b="1" i="1" dirty="0" smtClean="0"/>
          </a:p>
          <a:p>
            <a:pPr marL="0" indent="0" algn="ctr">
              <a:buNone/>
            </a:pPr>
            <a:r>
              <a:rPr lang="pl-PL" sz="2400" b="1" i="1" dirty="0" smtClean="0"/>
              <a:t>Wójt Gminy Męcinka</a:t>
            </a:r>
            <a:endParaRPr lang="pl-PL" sz="2400" b="1" i="1" dirty="0"/>
          </a:p>
        </p:txBody>
      </p:sp>
    </p:spTree>
    <p:extLst>
      <p:ext uri="{BB962C8B-B14F-4D97-AF65-F5344CB8AC3E}">
        <p14:creationId xmlns:p14="http://schemas.microsoft.com/office/powerpoint/2010/main" val="253080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125113" cy="924475"/>
          </a:xfrm>
        </p:spPr>
        <p:txBody>
          <a:bodyPr/>
          <a:lstStyle/>
          <a:p>
            <a:r>
              <a:rPr lang="pl-PL" b="1" dirty="0" smtClean="0"/>
              <a:t>15 sierpnia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340768"/>
            <a:ext cx="8352928" cy="1045575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Udział w uroczystościach 100 urodzin mieszkanki Piotrowic</a:t>
            </a:r>
            <a:endParaRPr lang="pl-PL" b="1" dirty="0"/>
          </a:p>
        </p:txBody>
      </p:sp>
      <p:pic>
        <p:nvPicPr>
          <p:cNvPr id="1026" name="Picture 2" descr="\\ug-mecinka\images\images_wspolne\100latka\sto_lat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5853336" cy="390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57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15 sierpnia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807361"/>
            <a:ext cx="7522995" cy="1189591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Udział w uroczystościach odpustowych oraz jarmarku parafialnym w Słupie</a:t>
            </a:r>
            <a:endParaRPr lang="pl-PL" b="1" dirty="0"/>
          </a:p>
        </p:txBody>
      </p:sp>
      <p:pic>
        <p:nvPicPr>
          <p:cNvPr id="5122" name="Picture 2" descr="C:\Documents and Settings\arleta\Pulpit\na www\slup\miniatur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412095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arleta\Pulpit\na www\slup\34as1 (1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4154157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17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16 – 18 sierpnia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628800"/>
            <a:ext cx="8280920" cy="1261599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 Wizyta podczas pleneru rzeźbiarskiego Zdzisława Nowaka</a:t>
            </a:r>
          </a:p>
          <a:p>
            <a:pPr marL="0" indent="0">
              <a:buNone/>
            </a:pPr>
            <a:r>
              <a:rPr lang="pl-PL" b="1" dirty="0" smtClean="0"/>
              <a:t> w Męcince</a:t>
            </a:r>
            <a:endParaRPr lang="pl-PL" b="1" dirty="0"/>
          </a:p>
        </p:txBody>
      </p:sp>
      <p:pic>
        <p:nvPicPr>
          <p:cNvPr id="2050" name="Picture 2" descr="C:\Documents and Settings\arleta\Pulpit\na www\nowak\miniatur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52936"/>
            <a:ext cx="5521154" cy="337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7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17 sierpnia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807361"/>
            <a:ext cx="7992888" cy="1837663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Udział w wydarzeniu pn. „Czarcie wybryki” realizowanym przez stowarzyszenie Patria Nostra     w Pomocnem. </a:t>
            </a:r>
          </a:p>
          <a:p>
            <a:pPr marL="0" indent="0">
              <a:buNone/>
            </a:pPr>
            <a:r>
              <a:rPr lang="pl-PL" b="1" dirty="0" smtClean="0"/>
              <a:t>Przedsięwzięcie jest częścią projektu, na które stowarzyszenie OSP Pomocne i Patria Nostra pozyskały dotację w ramach programu FIO.</a:t>
            </a:r>
            <a:endParaRPr lang="pl-PL" b="1" dirty="0"/>
          </a:p>
        </p:txBody>
      </p:sp>
      <p:pic>
        <p:nvPicPr>
          <p:cNvPr id="3074" name="Picture 2" descr="C:\Documents and Settings\arleta\Pulpit\na www\pomocne\miniatur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71095"/>
            <a:ext cx="2664296" cy="206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rleta\Pulpit\na www\pomocne\pomocne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95503"/>
            <a:ext cx="4461446" cy="208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11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rleta\Pulpit\na www\pomocne\pomocne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4824536" cy="338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arleta\Pulpit\na www\pomocne\pomocne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84984"/>
            <a:ext cx="4806519" cy="339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11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125113" cy="924475"/>
          </a:xfrm>
        </p:spPr>
        <p:txBody>
          <a:bodyPr/>
          <a:lstStyle/>
          <a:p>
            <a:r>
              <a:rPr lang="pl-PL" b="1" dirty="0" smtClean="0"/>
              <a:t>25 sierpnia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340768"/>
            <a:ext cx="7667011" cy="126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 smtClean="0"/>
              <a:t>Udział w dożynkach wiejskich w Męcince</a:t>
            </a:r>
            <a:endParaRPr lang="pl-PL" sz="2400" b="1" dirty="0"/>
          </a:p>
        </p:txBody>
      </p:sp>
      <p:pic>
        <p:nvPicPr>
          <p:cNvPr id="7170" name="Picture 2" descr="C:\Documents and Settings\arleta\Pulpit\na www\arleta nowe\dozynki_mecin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18350"/>
            <a:ext cx="4247357" cy="283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arleta\Pulpit\na www\arleta nowe\dozynki_mecinka (1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16727"/>
            <a:ext cx="4248472" cy="283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3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Lato</Template>
  <TotalTime>738</TotalTime>
  <Words>1402</Words>
  <Application>Microsoft Office PowerPoint</Application>
  <PresentationFormat>Pokaz na ekranie (4:3)</PresentationFormat>
  <Paragraphs>260</Paragraphs>
  <Slides>33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5" baseType="lpstr">
      <vt:lpstr>Summer</vt:lpstr>
      <vt:lpstr>Wykres</vt:lpstr>
      <vt:lpstr>INFORMACJA Z DZIAŁAŃ WÓJTA GMINY MĘCINKA</vt:lpstr>
      <vt:lpstr>Prace nad wydatkami majątkowymi gminy </vt:lpstr>
      <vt:lpstr>21 lipca</vt:lpstr>
      <vt:lpstr>15 sierpnia</vt:lpstr>
      <vt:lpstr>15 sierpnia</vt:lpstr>
      <vt:lpstr>16 – 18 sierpnia</vt:lpstr>
      <vt:lpstr>17 sierpnia</vt:lpstr>
      <vt:lpstr>Prezentacja programu PowerPoint</vt:lpstr>
      <vt:lpstr>25 sierpnia</vt:lpstr>
      <vt:lpstr>Prezentacja programu PowerPoint</vt:lpstr>
      <vt:lpstr>Analiza przebiegu wykonania budżetu Gminy Męcinka za            I półrocze 2013 r.</vt:lpstr>
      <vt:lpstr>Prezentacja programu PowerPoint</vt:lpstr>
      <vt:lpstr>Ad. 2 Opłata eksploatacyjna</vt:lpstr>
      <vt:lpstr>Ad. 3 Udziały w podatku dochodowym  od osób fizycznych</vt:lpstr>
      <vt:lpstr>Ad. 4 Sprzedaż mienia komunalnego</vt:lpstr>
      <vt:lpstr>Prezentacja programu PowerPoint</vt:lpstr>
      <vt:lpstr>Ad. III  Zadłużenie gminy na 30.06.2013 r.  = 7. 183.200 zł. tj. 45,4% przy dopuszczalnej granicy 60%. </vt:lpstr>
      <vt:lpstr>Ad. IV Gospodarka odpadami</vt:lpstr>
      <vt:lpstr>Prezentacja programu PowerPoint</vt:lpstr>
      <vt:lpstr>Prezentacja programu PowerPoint</vt:lpstr>
      <vt:lpstr>Prezentacja programu PowerPoint</vt:lpstr>
      <vt:lpstr>Wyjaśnienie</vt:lpstr>
      <vt:lpstr>Budowa ciągu komunikacyjnego pomiędzy obiektami infrastruktury społecznej w Piotrowicach – budowa chodnika </vt:lpstr>
      <vt:lpstr>Pożyczki zabezpieczone  wekslem in blanco</vt:lpstr>
      <vt:lpstr>Wyznaczenie granic i obszaru aglomeracji  „Jawor” i „Złotoryja” </vt:lpstr>
      <vt:lpstr>Prezentacja programu PowerPoint</vt:lpstr>
      <vt:lpstr>Prezentacja programu PowerPoint</vt:lpstr>
      <vt:lpstr>31.08 – 02.09.2013 r.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INFORMACJA Z DZIAŁAŃ WÓJTA GMINY MĘCINKA</dc:title>
  <cp:lastModifiedBy>Arleta Gregulska - Oksińska</cp:lastModifiedBy>
  <cp:revision>56</cp:revision>
  <dcterms:modified xsi:type="dcterms:W3CDTF">2013-09-02T09:18:34Z</dcterms:modified>
</cp:coreProperties>
</file>