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1" r:id="rId4"/>
    <p:sldId id="269" r:id="rId5"/>
    <p:sldId id="270" r:id="rId6"/>
    <p:sldId id="292" r:id="rId7"/>
    <p:sldId id="293" r:id="rId8"/>
    <p:sldId id="271" r:id="rId9"/>
    <p:sldId id="273" r:id="rId10"/>
    <p:sldId id="274" r:id="rId11"/>
    <p:sldId id="275" r:id="rId12"/>
    <p:sldId id="276" r:id="rId13"/>
    <p:sldId id="272" r:id="rId14"/>
    <p:sldId id="258" r:id="rId15"/>
    <p:sldId id="264" r:id="rId16"/>
    <p:sldId id="259" r:id="rId17"/>
    <p:sldId id="294" r:id="rId18"/>
    <p:sldId id="262" r:id="rId19"/>
    <p:sldId id="260" r:id="rId20"/>
    <p:sldId id="301" r:id="rId21"/>
    <p:sldId id="261" r:id="rId22"/>
    <p:sldId id="263" r:id="rId23"/>
    <p:sldId id="297" r:id="rId24"/>
    <p:sldId id="277" r:id="rId25"/>
    <p:sldId id="278" r:id="rId26"/>
    <p:sldId id="284" r:id="rId27"/>
    <p:sldId id="265" r:id="rId28"/>
    <p:sldId id="296" r:id="rId29"/>
    <p:sldId id="279" r:id="rId30"/>
    <p:sldId id="280" r:id="rId31"/>
    <p:sldId id="266" r:id="rId32"/>
    <p:sldId id="295" r:id="rId33"/>
    <p:sldId id="267" r:id="rId34"/>
    <p:sldId id="302" r:id="rId35"/>
    <p:sldId id="303" r:id="rId36"/>
    <p:sldId id="304" r:id="rId37"/>
    <p:sldId id="305" r:id="rId38"/>
    <p:sldId id="268" r:id="rId39"/>
    <p:sldId id="281" r:id="rId40"/>
    <p:sldId id="282" r:id="rId41"/>
    <p:sldId id="299" r:id="rId42"/>
    <p:sldId id="300" r:id="rId43"/>
    <p:sldId id="290" r:id="rId44"/>
    <p:sldId id="307" r:id="rId45"/>
    <p:sldId id="308" r:id="rId46"/>
    <p:sldId id="309" r:id="rId47"/>
    <p:sldId id="306" r:id="rId48"/>
    <p:sldId id="285" r:id="rId49"/>
    <p:sldId id="286" r:id="rId50"/>
    <p:sldId id="287" r:id="rId51"/>
    <p:sldId id="288" r:id="rId52"/>
    <p:sldId id="289" r:id="rId53"/>
    <p:sldId id="283" r:id="rId5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2013-07-29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ZA OKRES OD 31.05. DO 26.07.2013 r.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INFORMACJA Z DZIAŁAŃ WÓJTA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5402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konferencji „Bariery rozwoju energetyki rozproszonej ze szczególnym uwzględnieniem Dolnego Śląska” w Dolnośląskim Urzędzie Wojewódzkim</a:t>
            </a:r>
            <a:endParaRPr lang="pl-PL" dirty="0"/>
          </a:p>
        </p:txBody>
      </p:sp>
      <p:pic>
        <p:nvPicPr>
          <p:cNvPr id="26626" name="Picture 2" descr="C:\Documents and Settings\arleta\Moje dokumenty\Moje obrazy\dsc_4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3823395" cy="253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Documents and Settings\arleta\Moje dokumenty\Moje obrazy\dsc_4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823395" cy="253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22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kombatantami w Gminnym Obiekcie </a:t>
            </a:r>
            <a:r>
              <a:rPr lang="pl-PL" dirty="0" err="1" smtClean="0"/>
              <a:t>Kulturalno</a:t>
            </a:r>
            <a:r>
              <a:rPr lang="pl-PL" dirty="0" smtClean="0"/>
              <a:t> – Edukacyjnym w Męcince</a:t>
            </a:r>
            <a:endParaRPr lang="pl-PL" dirty="0"/>
          </a:p>
        </p:txBody>
      </p:sp>
      <p:pic>
        <p:nvPicPr>
          <p:cNvPr id="1026" name="Picture 2" descr="\\ug-mecinka\images\images_wspolne\100SSCAM\SDC11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26 czerwca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827584" y="1412776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otwarciu boiska Orlik w Snowidzy</a:t>
            </a:r>
            <a:endParaRPr lang="pl-PL" dirty="0"/>
          </a:p>
        </p:txBody>
      </p:sp>
      <p:pic>
        <p:nvPicPr>
          <p:cNvPr id="11266" name="Picture 2" descr="C:\Documents and Settings\arleta\Moje dokumenty\Moje obrazy\tim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40868"/>
            <a:ext cx="5394176" cy="40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24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Dniu Rodziny w Szkole Podstawowej        w Piotrowicach</a:t>
            </a:r>
            <a:endParaRPr lang="pl-PL" dirty="0"/>
          </a:p>
        </p:txBody>
      </p:sp>
      <p:pic>
        <p:nvPicPr>
          <p:cNvPr id="10243" name="Picture 3" descr="C:\Documents and Settings\arleta\Moje dokumenty\Moje obrazy\bez tytułu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6624736" cy="37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27 czerwca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uroczystościach zakończenia roku szkolnego w Męcince</a:t>
            </a:r>
            <a:endParaRPr lang="pl-PL" dirty="0"/>
          </a:p>
        </p:txBody>
      </p:sp>
      <p:pic>
        <p:nvPicPr>
          <p:cNvPr id="9220" name="Picture 4" descr="\\ug-mecinka\images\images_wspolne\lipiec 2013\zak_roku_mka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5760640" cy="37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3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27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zakończeniu roku szkolnego                     w przedszkolu „Krasnoludki” w Pomocnem</a:t>
            </a:r>
            <a:endParaRPr lang="pl-PL" dirty="0"/>
          </a:p>
        </p:txBody>
      </p:sp>
      <p:pic>
        <p:nvPicPr>
          <p:cNvPr id="12290" name="Picture 2" descr="C:\Documents and Settings\arleta\Moje dokumenty\Moje obrazy\apomocne_krasnolud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22646"/>
            <a:ext cx="5485776" cy="38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2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28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uroczystościach zakończenia roku szkolnego w Piotrowicach</a:t>
            </a:r>
            <a:endParaRPr lang="pl-PL" dirty="0"/>
          </a:p>
        </p:txBody>
      </p:sp>
      <p:pic>
        <p:nvPicPr>
          <p:cNvPr id="4" name="Picture 2" descr="\\ug-mecinka\images\images_wspolne\lipiec 2013\zak_roku_piotr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5"/>
            <a:ext cx="5976664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arleta\Moje dokumenty\Moje obrazy\szkoł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80728"/>
            <a:ext cx="832537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9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27 – 28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opracowywaniu materiału telewizyjnego do programu „Teraz Wieś” TVP Wrocław</a:t>
            </a:r>
            <a:endParaRPr lang="pl-PL" dirty="0"/>
          </a:p>
        </p:txBody>
      </p:sp>
      <p:pic>
        <p:nvPicPr>
          <p:cNvPr id="2050" name="Picture 2" descr="\\ug-mecinka\images\images_wspolne\100SSCAM\SDC11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02441"/>
            <a:ext cx="3432381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ug-mecinka\images\images_wspolne\100SSCAM\SDC112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80130"/>
            <a:ext cx="2679271" cy="20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ug-mecinka\images\images_wspolne\100SSCAM\SDC11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257" y="4581128"/>
            <a:ext cx="2679272" cy="20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29 czerwca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rajdzie rowerowym organizowanym przez Towarzystwo Miłośników Piotrowic</a:t>
            </a:r>
            <a:endParaRPr lang="pl-PL" dirty="0"/>
          </a:p>
        </p:txBody>
      </p:sp>
      <p:pic>
        <p:nvPicPr>
          <p:cNvPr id="24578" name="Picture 2" descr="\\ug-mecinka\images\images_wspolne\lipiec 2013\rajd_tmp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7998273" cy="236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556792"/>
            <a:ext cx="7772400" cy="446300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Dniu Patrona w Zespole Szkół im. Mikołaja Kopernika w Męcince</a:t>
            </a:r>
            <a:endParaRPr lang="pl-PL" dirty="0"/>
          </a:p>
        </p:txBody>
      </p:sp>
      <p:pic>
        <p:nvPicPr>
          <p:cNvPr id="5122" name="Picture 2" descr="C:\Documents and Settings\arleta\Moje dokumenty\Moje obrazy\dzień patrona męcink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4" y="3068960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ug-mecinka\images\images_wspolne\dzień patrona męcinka 2013\miniaturka_patron_mecin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66" y="3076465"/>
            <a:ext cx="3233671" cy="28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ug-mecinka\images\images_wspolne\lipiec 2013\rajd_tmp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64" y="188640"/>
            <a:ext cx="571746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\\ug-mecinka\images\images_wspolne\lipiec 2013\rajd_tmp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6115347" cy="33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30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festynie rodzinnym  w Męcince</a:t>
            </a:r>
            <a:endParaRPr lang="pl-PL" dirty="0"/>
          </a:p>
        </p:txBody>
      </p:sp>
      <p:pic>
        <p:nvPicPr>
          <p:cNvPr id="18434" name="Picture 2" descr="\\ug-mecinka\images\images_wspolne\ug nowe1\mecinka_festyn_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7" y="2780928"/>
            <a:ext cx="3384376" cy="28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ug-mecinka\images\images_wspolne\ug nowe1\mecinka_festyn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33" y="2773355"/>
            <a:ext cx="4165252" cy="28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30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programie „Teraz Wieś” red. Jana Kędzierskiego TVP Wrocław</a:t>
            </a:r>
            <a:endParaRPr lang="pl-PL" dirty="0"/>
          </a:p>
        </p:txBody>
      </p:sp>
      <p:pic>
        <p:nvPicPr>
          <p:cNvPr id="19458" name="Picture 2" descr="\\ug-mecinka\images\images_wspolne\teraz wieś 2013\DSC04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23390"/>
            <a:ext cx="5544616" cy="37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ug-mecinka\images\images_wspolne\teraz wieś 2013\DSC04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18" y="692696"/>
            <a:ext cx="38247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ug-mecinka\images\images_wspolne\teraz wieś 2013\DSC04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26" y="3645024"/>
            <a:ext cx="4072452" cy="27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\\ug-mecinka\images\images_wspolne\teraz wieś 2013\DSC04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3816424" cy="25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6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w </a:t>
            </a:r>
            <a:r>
              <a:rPr lang="pl-PL" dirty="0"/>
              <a:t>U</a:t>
            </a:r>
            <a:r>
              <a:rPr lang="pl-PL" dirty="0" smtClean="0"/>
              <a:t>rzędzie Gminy Zagrodno na temat budowy farm wiatrowych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30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spotkaniu z kombatantami w Muchowie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81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5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Podpisanie umów z Marszałkiem Województwa Dolnośląskiego na dofinansowanie projektów:</a:t>
            </a:r>
          </a:p>
          <a:p>
            <a:pPr>
              <a:buFontTx/>
              <a:buChar char="-"/>
            </a:pPr>
            <a:r>
              <a:rPr lang="pl-PL" dirty="0" smtClean="0"/>
              <a:t>Utworzenie ciągu komunikacyjnego pomiędzy obiektami infrastruktury społecznej w Piotrowicach;</a:t>
            </a:r>
          </a:p>
          <a:p>
            <a:pPr>
              <a:buFontTx/>
              <a:buChar char="-"/>
            </a:pPr>
            <a:r>
              <a:rPr lang="pl-PL" dirty="0" smtClean="0"/>
              <a:t>Remont świetlicy w Chełmcu.</a:t>
            </a:r>
            <a:endParaRPr lang="pl-PL" dirty="0"/>
          </a:p>
        </p:txBody>
      </p:sp>
      <p:pic>
        <p:nvPicPr>
          <p:cNvPr id="3074" name="Picture 2" descr="\\ug-mecinka\images\images_wspolne\100SSCAM\SDC11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rozgrywkach piłki nożnej COPA Pomocne</a:t>
            </a:r>
            <a:endParaRPr lang="pl-PL" dirty="0"/>
          </a:p>
        </p:txBody>
      </p:sp>
      <p:pic>
        <p:nvPicPr>
          <p:cNvPr id="16386" name="Picture 2" descr="\\ug-mecinka\images\images_wspolne\ug nowe1\copa\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1"/>
            <a:ext cx="4824536" cy="41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ug-mecinka\images\images_wspolne\ug nowe1\copa\cop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4" y="1340768"/>
            <a:ext cx="351829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ug-mecinka\images\images_wspolne\ug nowe1\copa\copa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76346"/>
            <a:ext cx="4712954" cy="299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\\ug-mecinka\images\images_wspolne\ug nowe1\copa\copa (1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7"/>
            <a:ext cx="218514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9 lipca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p. </a:t>
            </a:r>
            <a:r>
              <a:rPr lang="pl-PL" dirty="0" err="1" smtClean="0"/>
              <a:t>Aleksnadrem</a:t>
            </a:r>
            <a:r>
              <a:rPr lang="pl-PL" dirty="0" smtClean="0"/>
              <a:t> </a:t>
            </a:r>
            <a:r>
              <a:rPr lang="pl-PL" dirty="0" err="1" smtClean="0"/>
              <a:t>Kostuniem</a:t>
            </a:r>
            <a:r>
              <a:rPr lang="pl-PL" dirty="0" smtClean="0"/>
              <a:t> wójtem gminy Legnickie Pole na temat farm wiatrowych.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20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rleta\Moje dokumenty\Moje obrazy\dzień patrona męcinka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7"/>
            <a:ext cx="4608512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ug-mecinka\images\images_wspolne\dzień patrona męcinka 2013\patron_mecinka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5256584" cy="32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p. Andrzejem Wojdyłą prezesem spółki SANIKOM z Lubawki na temat umowy na zagospodarowanie odpadami komunalnymi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63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Gminnym Turnieju o Puchar Wójta Gminy Piłki Siatkowej w Słupie</a:t>
            </a:r>
            <a:endParaRPr lang="pl-PL" dirty="0"/>
          </a:p>
        </p:txBody>
      </p:sp>
      <p:pic>
        <p:nvPicPr>
          <p:cNvPr id="14338" name="Picture 2" descr="\\ug-mecinka\images\images_wspolne\slup siatkowka\IMG_9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52" y="2564904"/>
            <a:ext cx="58326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7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ug-mecinka\images\images_wspolne\slup siatkowka\IMG_9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7" y="323528"/>
            <a:ext cx="4231941" cy="28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ug-mecinka\images\images_wspolne\slup siatkowka\IMG_9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16864" cy="28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ug-mecinka\images\images_wspolne\slup siatkowka\IMG_9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4" y="3356991"/>
            <a:ext cx="4212470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\\ug-mecinka\images\images_wspolne\slup siatkowka\IMG_92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10" y="3367944"/>
            <a:ext cx="4248000" cy="2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7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Kontrola inwestycji:</a:t>
            </a:r>
          </a:p>
          <a:p>
            <a:pPr>
              <a:buFontTx/>
              <a:buChar char="-"/>
            </a:pPr>
            <a:r>
              <a:rPr lang="pl-PL" dirty="0" smtClean="0"/>
              <a:t>Budowa parkingu w Piotrowicach</a:t>
            </a:r>
          </a:p>
          <a:p>
            <a:pPr>
              <a:buFontTx/>
              <a:buChar char="-"/>
            </a:pPr>
            <a:r>
              <a:rPr lang="pl-PL" dirty="0" smtClean="0"/>
              <a:t>Budowa PSZOK </a:t>
            </a:r>
          </a:p>
          <a:p>
            <a:pPr>
              <a:buFontTx/>
              <a:buChar char="-"/>
            </a:pPr>
            <a:r>
              <a:rPr lang="pl-PL" dirty="0" smtClean="0"/>
              <a:t>Przebudowa drogi w Chełmcu</a:t>
            </a:r>
          </a:p>
          <a:p>
            <a:pPr>
              <a:buFontTx/>
              <a:buChar char="-"/>
            </a:pPr>
            <a:r>
              <a:rPr lang="pl-PL" dirty="0" smtClean="0"/>
              <a:t>Remont świetlicy w Sichowie, </a:t>
            </a:r>
            <a:r>
              <a:rPr lang="pl-PL" dirty="0"/>
              <a:t>S</a:t>
            </a:r>
            <a:r>
              <a:rPr lang="pl-PL" dirty="0" smtClean="0"/>
              <a:t>ichówku i Chroślicach</a:t>
            </a:r>
            <a:endParaRPr lang="pl-PL" dirty="0"/>
          </a:p>
        </p:txBody>
      </p:sp>
      <p:pic>
        <p:nvPicPr>
          <p:cNvPr id="21506" name="Picture 2" descr="\\ug-mecinka\images\images_wspolne\budowa parkingu w Piotrowicach przy szkole\SDC11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8"/>
            <a:ext cx="2593291" cy="19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\\ug-mecinka\images\images_wspolne\budowa drogi w Chełmcu\SDC11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08377"/>
            <a:ext cx="2610239" cy="195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\\ug-mecinka\images\images_wspolne\100SSCAM\SDC11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52799"/>
            <a:ext cx="2538231" cy="190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\\ug-mecinka\images\images_wspolne\100SSCAM\SDC11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203" y="404664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E:\DCIM\12430725\DSC04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783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30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E:\DCIM\12430725\DSC04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78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476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E:\DCIM\12430725\DSC04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9026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61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E:\DCIM\12430725\DSC04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352928" cy="55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57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755576" y="620688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Nadzór nad pracownikami gospodarki </a:t>
            </a:r>
            <a:r>
              <a:rPr lang="pl-PL" dirty="0" err="1" smtClean="0"/>
              <a:t>wodno</a:t>
            </a:r>
            <a:r>
              <a:rPr lang="pl-PL" dirty="0" smtClean="0"/>
              <a:t> – ściekowej podczas istniejącej awarii tranzytu wodnego Jawor - Piotrowice</a:t>
            </a:r>
            <a:endParaRPr lang="pl-PL" dirty="0"/>
          </a:p>
        </p:txBody>
      </p:sp>
      <p:pic>
        <p:nvPicPr>
          <p:cNvPr id="5122" name="Picture 2" descr="\\ug-mecinka\images\images_wspolne\100SSCAM\SDC11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ug-mecinka\images\images_wspolne\100SSCAM\SDC11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4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16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dyrektorem departamentu w Ministerstwie Administracji i Cyfryzacji w Warszawie na temat dofinansowania strat powodziowych na terenie gminy Męcinka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67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dotyczące budowy drogi S3</a:t>
            </a:r>
            <a:endParaRPr lang="pl-PL" dirty="0"/>
          </a:p>
        </p:txBody>
      </p:sp>
      <p:pic>
        <p:nvPicPr>
          <p:cNvPr id="27650" name="Picture 2" descr="C:\Documents and Settings\arleta\Moje dokumenty\Moje obrazy\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6064348" cy="40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8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17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335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4000" dirty="0" smtClean="0"/>
              <a:t>Udział w uroczystej Gali Rankingu Samorządów Rzeczpospolitej w Warszawie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Od </a:t>
            </a:r>
            <a:r>
              <a:rPr lang="pl-PL" dirty="0"/>
              <a:t>dziewięciu lat Kapituła dziennika wybiera najlepsze miasta i gminy tworząc „Ranking Samorządów </a:t>
            </a:r>
            <a:r>
              <a:rPr lang="pl-PL" dirty="0" err="1"/>
              <a:t>Rz</a:t>
            </a:r>
            <a:r>
              <a:rPr lang="pl-PL" dirty="0"/>
              <a:t>”. Na czele komisji stoi </a:t>
            </a:r>
            <a:r>
              <a:rPr lang="pl-PL" dirty="0" smtClean="0"/>
              <a:t>prof. Jerzy Buzek.</a:t>
            </a:r>
          </a:p>
          <a:p>
            <a:pPr marL="0" indent="0">
              <a:buNone/>
            </a:pPr>
            <a:r>
              <a:rPr lang="pl-PL" dirty="0"/>
              <a:t>Samorządy, w tym 1576 gmin wiejskich, oceniane były w dwóch etapach. Pierwszy przeprowadzony został na podstawie danych z Ministerstwa Finansów. Wyłonionych zostało 564 samorządy, które zostały zakwalifikowane do drugiego etapu i jednocześnie zaproszone do wypełnienia ankiety m.in. na temat współpracy z organizacjami pozarządowymi, promocji gminy, zagospodarowania przestrzennego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W przedmiotowym rankingu gmina Męcinka zajęła wysokie 52 miejsce, na 1576 gmin wiejskich w Polsce i 4 w województwie dolnośląskim</a:t>
            </a:r>
            <a:r>
              <a:rPr lang="pl-PL" b="1" dirty="0" smtClean="0"/>
              <a:t>.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Podczas uroczystej </a:t>
            </a:r>
            <a:r>
              <a:rPr lang="pl-PL" dirty="0" smtClean="0"/>
              <a:t>Gali obecni </a:t>
            </a:r>
            <a:r>
              <a:rPr lang="pl-PL" dirty="0"/>
              <a:t>byli prof. Jerzy Buzek oraz Elżbieta Bieńkowska Minister Rozwoju Regionalnego.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99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Documents and Settings\arleta\Pulpit\na www\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3" y="404664"/>
            <a:ext cx="81609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rleta\Pulpit\na www\SDC11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Documents and Settings\arleta\Pulpit\na www\Wymiana doświadczeń wójta Z. Przychodzenia z prezydentem Poznania Ryszardem Grobelny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9" y="3140968"/>
            <a:ext cx="4392487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55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23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pracach komisji </a:t>
            </a:r>
            <a:r>
              <a:rPr lang="pl-PL" dirty="0"/>
              <a:t>konkursu „Najpiękniejsza Wieś </a:t>
            </a:r>
            <a:r>
              <a:rPr lang="pl-PL" dirty="0" smtClean="0"/>
              <a:t>Dolnośląska” Urzędu Marszałkowskiego Województwa Dolnośląskiego.</a:t>
            </a:r>
            <a:endParaRPr lang="pl-PL" dirty="0"/>
          </a:p>
        </p:txBody>
      </p:sp>
      <p:pic>
        <p:nvPicPr>
          <p:cNvPr id="4098" name="Picture 2" descr="\\ug-mecinka\images\images_wspolne\komisja najpiękniejsza wieś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616624" cy="37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0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18 lipca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Kontrola inwestycji:</a:t>
            </a:r>
          </a:p>
          <a:p>
            <a:pPr marL="0" indent="0">
              <a:buNone/>
            </a:pPr>
            <a:r>
              <a:rPr lang="pl-PL" dirty="0" smtClean="0"/>
              <a:t>- remont świetlicy w Sichowie</a:t>
            </a:r>
            <a:endParaRPr lang="pl-PL" dirty="0"/>
          </a:p>
        </p:txBody>
      </p:sp>
      <p:pic>
        <p:nvPicPr>
          <p:cNvPr id="1026" name="Picture 2" descr="\\Rp-arleta\wiadomości\Sichów świetlica\Zdjęcie1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03244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p-arleta\wiadomości\Sichów świetlica\Zdjęcie1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7998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3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Rp-arleta\wiadomości\Sichów świetlica\P626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760831" cy="35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Rp-arleta\wiadomości\Sichów świetlica\P626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3331302" cy="44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14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18 lipca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Kontrola inwestycji:</a:t>
            </a:r>
          </a:p>
          <a:p>
            <a:pPr marL="0" indent="0">
              <a:buNone/>
            </a:pPr>
            <a:r>
              <a:rPr lang="pl-PL" dirty="0" smtClean="0"/>
              <a:t>- remont świetlicy w Sichówku</a:t>
            </a:r>
            <a:endParaRPr lang="pl-PL" dirty="0"/>
          </a:p>
        </p:txBody>
      </p:sp>
      <p:pic>
        <p:nvPicPr>
          <p:cNvPr id="3074" name="Picture 2" descr="\\Rp-arleta\wiadomości\Sichówek świetlica\Zdjęcie0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Rp-arleta\wiadomości\Sichówek świetlica\Zdjęcie0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31078"/>
            <a:ext cx="3696031" cy="277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70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26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/>
              <a:t>Spotkanie z wicewojewodą dolnośląskim dr </a:t>
            </a:r>
            <a:r>
              <a:rPr lang="pl-PL" sz="2000" dirty="0"/>
              <a:t>E</a:t>
            </a:r>
            <a:r>
              <a:rPr lang="pl-PL" sz="2000" dirty="0" smtClean="0"/>
              <a:t>wą Mańkowską i dyrektorem Wydziału Bezpieczeństwa i Zarządzania Kryzysowego Robertem Korzeniowskim</a:t>
            </a:r>
            <a:endParaRPr lang="pl-PL" sz="2000" dirty="0"/>
          </a:p>
        </p:txBody>
      </p:sp>
      <p:pic>
        <p:nvPicPr>
          <p:cNvPr id="4098" name="Picture 2" descr="S:\do prezentacj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2896"/>
            <a:ext cx="4464496" cy="41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328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11560" y="980728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PRZETARGI :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dirty="0"/>
              <a:t>1) </a:t>
            </a:r>
            <a:r>
              <a:rPr lang="pl-PL" b="1" dirty="0"/>
              <a:t>31 maja 2013 r</a:t>
            </a:r>
            <a:r>
              <a:rPr lang="pl-PL" dirty="0"/>
              <a:t>. </a:t>
            </a:r>
            <a:r>
              <a:rPr lang="pl-PL" u="sng" dirty="0"/>
              <a:t>ogłoszono przetarg</a:t>
            </a:r>
            <a:r>
              <a:rPr lang="pl-PL" dirty="0"/>
              <a:t> dot. PRZEBUDOWY ISTNIEJĄCEJ DROGI GMINNEJ W SICHOWIE (Numer ogłoszenia: 96189 – 2013). Teren objęty zamówieniem : dz. nr 307/2; 287; 290; 291; 292/2; 293; 294; 295; 296; 85/1; 85/2; 86/2; 73/2; 74; 79.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2) </a:t>
            </a:r>
            <a:r>
              <a:rPr lang="pl-PL" b="1" dirty="0"/>
              <a:t>06 czerwca 2013 r</a:t>
            </a:r>
            <a:r>
              <a:rPr lang="pl-PL" dirty="0"/>
              <a:t>. </a:t>
            </a:r>
            <a:r>
              <a:rPr lang="pl-PL" u="sng" dirty="0"/>
              <a:t>zawarto umowę</a:t>
            </a:r>
            <a:r>
              <a:rPr lang="pl-PL" dirty="0"/>
              <a:t> z Przedsiębiorstwem Usług Komunalnych van </a:t>
            </a:r>
            <a:r>
              <a:rPr lang="pl-PL" dirty="0" err="1"/>
              <a:t>Gansewinkel</a:t>
            </a:r>
            <a:r>
              <a:rPr lang="pl-PL" dirty="0"/>
              <a:t> Legnica Sp. z o.o. ul. Spokojna 15 dotyczącą : „</a:t>
            </a:r>
            <a:r>
              <a:rPr lang="pl-PL" dirty="0" err="1"/>
              <a:t>Odbióru</a:t>
            </a:r>
            <a:r>
              <a:rPr lang="pl-PL" dirty="0"/>
              <a:t> stałych odpadów komunalnych od właścicieli nieruchomości zamieszkałych, położonych na terenie Gminy Męcinka”.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3) </a:t>
            </a:r>
            <a:r>
              <a:rPr lang="pl-PL" b="1" dirty="0"/>
              <a:t>11 czerwca 2013 r.</a:t>
            </a:r>
            <a:r>
              <a:rPr lang="pl-PL" dirty="0"/>
              <a:t> </a:t>
            </a:r>
            <a:r>
              <a:rPr lang="pl-PL" u="sng" dirty="0"/>
              <a:t>ogłoszono przetarg</a:t>
            </a:r>
            <a:r>
              <a:rPr lang="pl-PL" dirty="0"/>
              <a:t> dot. ZAKUPU PALIW PŁYNNYCH (Numer ogłoszenia: 107517 – 2013) . Zakres zamówienia obejmuje sukcesywne bezgotówkowe zakupy paliw płynnych na stacji/stacjach paliw wykonawcy w ilości 24 000 litrów oleju napędowego do pojazdów oraz 1000 litrów benzyny bezołowiowej 95 do kanistrów ( do obsługi urządzeń) na potrzeby gminy Męcinka.</a:t>
            </a:r>
          </a:p>
        </p:txBody>
      </p:sp>
    </p:spTree>
    <p:extLst>
      <p:ext uri="{BB962C8B-B14F-4D97-AF65-F5344CB8AC3E}">
        <p14:creationId xmlns:p14="http://schemas.microsoft.com/office/powerpoint/2010/main" val="22890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908720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4) </a:t>
            </a:r>
            <a:r>
              <a:rPr lang="pl-PL" b="1" dirty="0"/>
              <a:t>12 czerwca 2013 r.</a:t>
            </a:r>
            <a:r>
              <a:rPr lang="pl-PL" dirty="0"/>
              <a:t> </a:t>
            </a:r>
            <a:r>
              <a:rPr lang="pl-PL" u="sng" dirty="0"/>
              <a:t>unieważniono przetarg</a:t>
            </a:r>
            <a:r>
              <a:rPr lang="pl-PL" dirty="0"/>
              <a:t> dot. PRZEBUDOWY ISTNIEJĄCEJ DROGI GMINNEJ W SICHOWIE (Numer ogłoszenia: 96189 – 2013) : w dokumentach opisujących przedmiot zamówienia przyjęto wykluczające się dane dotyczące parametrów technicznych przebudowy istniejącej drogi. To oznaczało konieczność ponownego zweryfikowania dokumentacji projektowej.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5) </a:t>
            </a:r>
            <a:r>
              <a:rPr lang="pl-PL" b="1" dirty="0"/>
              <a:t>13 czerwca 2013 r</a:t>
            </a:r>
            <a:r>
              <a:rPr lang="pl-PL" dirty="0"/>
              <a:t>. </a:t>
            </a:r>
            <a:r>
              <a:rPr lang="pl-PL" u="sng" dirty="0"/>
              <a:t>ogłoszono przetarg</a:t>
            </a:r>
            <a:r>
              <a:rPr lang="pl-PL" dirty="0"/>
              <a:t> dot.: PRZEBUDOWY ISTNIEJĄCEJ DROGI GMINNEJ W SICHOWIE (Numer ogłoszenia: 111343 – 2013).</a:t>
            </a:r>
          </a:p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105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14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konferencji „Transformacja krajobrazu wiejskiego Dolnego Śląska” w Ponadnarodowym Centrum Kongresu w Pawłowicach we Wrocławiu</a:t>
            </a:r>
            <a:endParaRPr lang="pl-PL" dirty="0"/>
          </a:p>
        </p:txBody>
      </p:sp>
      <p:pic>
        <p:nvPicPr>
          <p:cNvPr id="28674" name="Picture 2" descr="C:\Documents and Settings\arleta\Moje dokumenty\Moje obrazy\konferencja pawłow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924944"/>
            <a:ext cx="53435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95536" y="620688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6) </a:t>
            </a:r>
            <a:r>
              <a:rPr lang="pl-PL" b="1" dirty="0"/>
              <a:t>17 czerwca 2013 r</a:t>
            </a:r>
            <a:r>
              <a:rPr lang="pl-PL" dirty="0"/>
              <a:t>. </a:t>
            </a:r>
            <a:r>
              <a:rPr lang="pl-PL" u="sng" dirty="0"/>
              <a:t>ogłoszono następujące  przetargi</a:t>
            </a:r>
            <a:r>
              <a:rPr lang="pl-PL" dirty="0"/>
              <a:t>:</a:t>
            </a:r>
          </a:p>
          <a:p>
            <a:r>
              <a:rPr lang="pl-PL" dirty="0"/>
              <a:t>1. Odbiór odpadów komunalnych od właścicieli nieruchomości zamieszkałych na terenie </a:t>
            </a:r>
            <a:r>
              <a:rPr lang="pl-PL" dirty="0" smtClean="0"/>
              <a:t>Gminy </a:t>
            </a:r>
            <a:r>
              <a:rPr lang="pl-PL" dirty="0"/>
              <a:t>Męcinka - cz. II - odbiór selektywnie zebranych odpadów komunalnych z Punktu </a:t>
            </a:r>
            <a:r>
              <a:rPr lang="pl-PL" dirty="0" smtClean="0"/>
              <a:t>Selektywnego </a:t>
            </a:r>
            <a:r>
              <a:rPr lang="pl-PL" dirty="0"/>
              <a:t>Zbierania Odpadów Komunalnych (PSZOK) w Męcince (Numer ogłoszenia: </a:t>
            </a:r>
            <a:r>
              <a:rPr lang="pl-PL" dirty="0" smtClean="0"/>
              <a:t> </a:t>
            </a:r>
            <a:r>
              <a:rPr lang="pl-PL" dirty="0"/>
              <a:t>114503 – 2013).</a:t>
            </a:r>
          </a:p>
          <a:p>
            <a:endParaRPr lang="pl-PL" dirty="0" smtClean="0"/>
          </a:p>
          <a:p>
            <a:r>
              <a:rPr lang="pl-PL" dirty="0" smtClean="0"/>
              <a:t>2</a:t>
            </a:r>
            <a:r>
              <a:rPr lang="pl-PL" dirty="0"/>
              <a:t>. DOWOZY UCZNIÓW DO SZKÓŁ NA TERENIE GMINY MĘCINKA W ROKU </a:t>
            </a:r>
          </a:p>
          <a:p>
            <a:r>
              <a:rPr lang="pl-PL" dirty="0"/>
              <a:t>    SZKOLNYM 2013-2014.( Numer ogłoszenia: 114633 – 2013).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7) </a:t>
            </a:r>
            <a:r>
              <a:rPr lang="pl-PL" b="1" dirty="0"/>
              <a:t>25 czerwca 2013 r</a:t>
            </a:r>
            <a:r>
              <a:rPr lang="pl-PL" dirty="0"/>
              <a:t>. </a:t>
            </a:r>
            <a:r>
              <a:rPr lang="pl-PL" u="sng" dirty="0"/>
              <a:t>rozstrzygnięto następujące postępowania</a:t>
            </a:r>
            <a:r>
              <a:rPr lang="pl-PL" dirty="0"/>
              <a:t> :</a:t>
            </a:r>
          </a:p>
          <a:p>
            <a:pPr marL="342900" indent="-342900">
              <a:buAutoNum type="arabicPeriod"/>
            </a:pPr>
            <a:r>
              <a:rPr lang="pl-PL" dirty="0" smtClean="0"/>
              <a:t>Odbiór </a:t>
            </a:r>
            <a:r>
              <a:rPr lang="pl-PL" dirty="0"/>
              <a:t>odpadów komunalnych od właścicieli nieruchomości zamieszkałych na terenie Gminy Męcinka - cz. II - odbiór selektywnie zebranych odpadów komunalnych z Punktu Selektywnego Zbierania Odpadów Komunalnych (PSZOK) w Męcince . </a:t>
            </a:r>
            <a:endParaRPr lang="pl-PL" dirty="0" smtClean="0"/>
          </a:p>
          <a:p>
            <a:endParaRPr lang="pl-PL" dirty="0"/>
          </a:p>
          <a:p>
            <a:r>
              <a:rPr lang="pl-PL" dirty="0"/>
              <a:t>2. DOWOZY UCZNIÓW DO SZKÓŁ NA TERENIE GMINY MĘCINKA W ROKU SZKOLNYM 2013-2014 </a:t>
            </a:r>
            <a:endParaRPr lang="pl-PL" dirty="0" smtClean="0"/>
          </a:p>
          <a:p>
            <a:endParaRPr lang="pl-PL" dirty="0"/>
          </a:p>
          <a:p>
            <a:r>
              <a:rPr lang="pl-PL" dirty="0"/>
              <a:t>3. ZAKUP PALIW PŁYNNYCH . </a:t>
            </a:r>
          </a:p>
        </p:txBody>
      </p:sp>
    </p:spTree>
    <p:extLst>
      <p:ext uri="{BB962C8B-B14F-4D97-AF65-F5344CB8AC3E}">
        <p14:creationId xmlns:p14="http://schemas.microsoft.com/office/powerpoint/2010/main" val="2926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81405" y="764704"/>
            <a:ext cx="75608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8) </a:t>
            </a:r>
            <a:r>
              <a:rPr lang="pl-PL" b="1" dirty="0"/>
              <a:t>27 czerwca 2013 r</a:t>
            </a:r>
            <a:r>
              <a:rPr lang="pl-PL" dirty="0"/>
              <a:t>. </a:t>
            </a:r>
            <a:r>
              <a:rPr lang="pl-PL" u="sng" dirty="0"/>
              <a:t>podpisano umowy</a:t>
            </a:r>
            <a:r>
              <a:rPr lang="pl-PL" dirty="0"/>
              <a:t> :</a:t>
            </a:r>
          </a:p>
          <a:p>
            <a:r>
              <a:rPr lang="pl-PL" dirty="0"/>
              <a:t>1. Odbiór odpadów komunalnych od właścicieli nieruchomości zamieszkałych na terenie </a:t>
            </a:r>
            <a:r>
              <a:rPr lang="pl-PL" dirty="0" smtClean="0"/>
              <a:t>Gminy </a:t>
            </a:r>
            <a:r>
              <a:rPr lang="pl-PL" dirty="0"/>
              <a:t>Męcinka - cz. II - odbiór selektywnie zebranych odpadów komunalnych z Punktu   </a:t>
            </a:r>
          </a:p>
          <a:p>
            <a:r>
              <a:rPr lang="pl-PL" dirty="0"/>
              <a:t>    Selektywnego Zbierania Odpadów Komunalnych (PSZOK) w Męcince z : </a:t>
            </a:r>
            <a:r>
              <a:rPr lang="pl-PL" dirty="0" smtClean="0"/>
              <a:t>Przedsiębiorstwem </a:t>
            </a:r>
            <a:r>
              <a:rPr lang="pl-PL" dirty="0"/>
              <a:t>Usługowo-Produkcyjnym i Handlowym „COM-D” Sp. z o.o. 59-400 </a:t>
            </a:r>
            <a:r>
              <a:rPr lang="pl-PL" dirty="0" smtClean="0"/>
              <a:t>Jawor </a:t>
            </a:r>
            <a:r>
              <a:rPr lang="pl-PL" dirty="0"/>
              <a:t>,ul. Poniatowskiego 25.</a:t>
            </a:r>
          </a:p>
          <a:p>
            <a:endParaRPr lang="pl-PL" dirty="0" smtClean="0"/>
          </a:p>
          <a:p>
            <a:r>
              <a:rPr lang="pl-PL" dirty="0" smtClean="0"/>
              <a:t>2</a:t>
            </a:r>
            <a:r>
              <a:rPr lang="pl-PL" dirty="0"/>
              <a:t>. DOWOZY UCZNIÓW DO SZKÓŁ NA TERENIE GMINY MĘCINKA W ROKU </a:t>
            </a:r>
            <a:r>
              <a:rPr lang="pl-PL" dirty="0" smtClean="0"/>
              <a:t>SZKOLNYM </a:t>
            </a:r>
            <a:r>
              <a:rPr lang="pl-PL" dirty="0"/>
              <a:t>2013-2014 z : Przedsiębiorstwem Komunikacji Samochodowej </a:t>
            </a:r>
            <a:r>
              <a:rPr lang="pl-PL" dirty="0" smtClean="0"/>
              <a:t>TRANS-POL </a:t>
            </a:r>
            <a:r>
              <a:rPr lang="pl-PL" dirty="0"/>
              <a:t>Sp. z o.o. 59-220 Legnica, Al. Rzeczypospolitej </a:t>
            </a:r>
            <a:r>
              <a:rPr lang="pl-PL" dirty="0" smtClean="0"/>
              <a:t>24</a:t>
            </a:r>
          </a:p>
          <a:p>
            <a:endParaRPr lang="pl-PL" dirty="0"/>
          </a:p>
          <a:p>
            <a:r>
              <a:rPr lang="pl-PL" dirty="0"/>
              <a:t>3. ZAKUP PALIW PŁYNNYCH z : „PIEPRZYK”  Aleksander Pieprzyk, ul. Sarnowska 18 </a:t>
            </a:r>
            <a:r>
              <a:rPr lang="pl-PL" dirty="0" smtClean="0"/>
              <a:t>a</a:t>
            </a:r>
            <a:r>
              <a:rPr lang="pl-PL" dirty="0"/>
              <a:t>, 63-900 Rawicz.</a:t>
            </a:r>
          </a:p>
        </p:txBody>
      </p:sp>
    </p:spTree>
    <p:extLst>
      <p:ext uri="{BB962C8B-B14F-4D97-AF65-F5344CB8AC3E}">
        <p14:creationId xmlns:p14="http://schemas.microsoft.com/office/powerpoint/2010/main" val="397048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55576" y="980728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9) </a:t>
            </a:r>
            <a:r>
              <a:rPr lang="pl-PL" b="1" dirty="0"/>
              <a:t>28 czerwca 2013</a:t>
            </a:r>
            <a:r>
              <a:rPr lang="pl-PL" dirty="0"/>
              <a:t> r. </a:t>
            </a:r>
            <a:r>
              <a:rPr lang="pl-PL" u="sng" dirty="0"/>
              <a:t>rozstrzygnięto postępowanie</a:t>
            </a:r>
            <a:r>
              <a:rPr lang="pl-PL" dirty="0"/>
              <a:t> : PRZEBUDOWA ISTNIEJĄCEJ DROGI GMINNEJ W SICHOWIE .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10) </a:t>
            </a:r>
            <a:r>
              <a:rPr lang="pl-PL" b="1" dirty="0"/>
              <a:t>04 lipca 2013 r.</a:t>
            </a:r>
            <a:r>
              <a:rPr lang="pl-PL" dirty="0"/>
              <a:t> </a:t>
            </a:r>
            <a:r>
              <a:rPr lang="pl-PL" u="sng" dirty="0"/>
              <a:t>podpisano umowę</a:t>
            </a:r>
            <a:r>
              <a:rPr lang="pl-PL" dirty="0"/>
              <a:t> dot. PRZEBUDOWA ISTNIEJĄCEJ DROGI GMINNEJ W SICHOWIE Numer ogłoszenia: 111343 – 2013 z : Świdnickim Przedsiębiorstwem Budowy Dróg i Mostów Sp. z o.o. ul. Częstochowska 12 , 58-100 Świdnica.</a:t>
            </a:r>
          </a:p>
        </p:txBody>
      </p:sp>
    </p:spTree>
    <p:extLst>
      <p:ext uri="{BB962C8B-B14F-4D97-AF65-F5344CB8AC3E}">
        <p14:creationId xmlns:p14="http://schemas.microsoft.com/office/powerpoint/2010/main" val="35088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2204864"/>
            <a:ext cx="7772400" cy="374292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Dziękuję za uwagę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Zbigniew </a:t>
            </a:r>
            <a:r>
              <a:rPr lang="pl-PL" dirty="0" err="1" smtClean="0"/>
              <a:t>Przychodzeń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Wójt Gminy </a:t>
            </a:r>
            <a:r>
              <a:rPr lang="pl-PL" dirty="0"/>
              <a:t>M</a:t>
            </a:r>
            <a:r>
              <a:rPr lang="pl-PL" dirty="0" smtClean="0"/>
              <a:t>ęcinka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33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16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Święcie Tulipanowca w Sichowie</a:t>
            </a:r>
            <a:endParaRPr lang="pl-PL" dirty="0"/>
          </a:p>
        </p:txBody>
      </p:sp>
      <p:pic>
        <p:nvPicPr>
          <p:cNvPr id="8194" name="Picture 2" descr="\\ug-mecinka\images\images_wspolne\tulipanowiec_2013\IMG_8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56656"/>
            <a:ext cx="6192688" cy="41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ug-mecinka\images\images_wspolne\tulipanowiec_2013\IMG_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ug-mecinka\images\images_wspolne\tulipanowiec_2013\IMG_9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303"/>
            <a:ext cx="4311757" cy="28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ug-mecinka\images\images_wspolne\tulipanowiec_2013\IMG_8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4" y="3622521"/>
            <a:ext cx="4320479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ug-mecinka\images\images_wspolne\tulipanowiec_2013\IMG_88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85" y="3589066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18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spotkaniu na temat Strategii Rozwoju Dolnego Śląska w Ośrodku Transferu Wiedzy i Technologii w Krotoszycach</a:t>
            </a:r>
            <a:endParaRPr lang="pl-PL" dirty="0"/>
          </a:p>
        </p:txBody>
      </p:sp>
      <p:pic>
        <p:nvPicPr>
          <p:cNvPr id="29698" name="Picture 2" descr="C:\Documents and Settings\arleta\Moje dokumenty\Moje obrazy\006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70312"/>
            <a:ext cx="30231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p. Jarosławem Wojciechowskim Dyrektorem Zarządzania Kryzysowego Dolnośląskiego Urzędu Wojewódzkiego na temat drogi w Muchowie.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76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409</TotalTime>
  <Words>867</Words>
  <Application>Microsoft Office PowerPoint</Application>
  <PresentationFormat>Pokaz na ekranie (4:3)</PresentationFormat>
  <Paragraphs>117</Paragraphs>
  <Slides>53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54" baseType="lpstr">
      <vt:lpstr>Kapitał</vt:lpstr>
      <vt:lpstr>INFORMACJA Z DZIAŁAŃ WÓJTA </vt:lpstr>
      <vt:lpstr>6 czerwca</vt:lpstr>
      <vt:lpstr>Prezentacja programu PowerPoint</vt:lpstr>
      <vt:lpstr>10 czerwca</vt:lpstr>
      <vt:lpstr>14 czerwca</vt:lpstr>
      <vt:lpstr>16 czerwca</vt:lpstr>
      <vt:lpstr>Prezentacja programu PowerPoint</vt:lpstr>
      <vt:lpstr>18 czerwca</vt:lpstr>
      <vt:lpstr>20 czerwca</vt:lpstr>
      <vt:lpstr>20 czerwca</vt:lpstr>
      <vt:lpstr>22 czerwca</vt:lpstr>
      <vt:lpstr>26 czerwca </vt:lpstr>
      <vt:lpstr>24 czerwca</vt:lpstr>
      <vt:lpstr>27 czerwca </vt:lpstr>
      <vt:lpstr>27 czerwca</vt:lpstr>
      <vt:lpstr>28 czerwca</vt:lpstr>
      <vt:lpstr>Prezentacja programu PowerPoint</vt:lpstr>
      <vt:lpstr>27 – 28 czerwca</vt:lpstr>
      <vt:lpstr>29 czerwca </vt:lpstr>
      <vt:lpstr>Prezentacja programu PowerPoint</vt:lpstr>
      <vt:lpstr>30 czerwca</vt:lpstr>
      <vt:lpstr>30 czerwca</vt:lpstr>
      <vt:lpstr>Prezentacja programu PowerPoint</vt:lpstr>
      <vt:lpstr>1 lipca</vt:lpstr>
      <vt:lpstr>2 lipca</vt:lpstr>
      <vt:lpstr>5 lipca</vt:lpstr>
      <vt:lpstr>6 lipca</vt:lpstr>
      <vt:lpstr>Prezentacja programu PowerPoint</vt:lpstr>
      <vt:lpstr>9 lipca </vt:lpstr>
      <vt:lpstr>10 lipca</vt:lpstr>
      <vt:lpstr>13 lipca</vt:lpstr>
      <vt:lpstr>Prezentacja programu PowerPoint</vt:lpstr>
      <vt:lpstr>15 lipca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16 lipca</vt:lpstr>
      <vt:lpstr>17 lipca</vt:lpstr>
      <vt:lpstr>Prezentacja programu PowerPoint</vt:lpstr>
      <vt:lpstr>Prezentacja programu PowerPoint</vt:lpstr>
      <vt:lpstr>23 lipca</vt:lpstr>
      <vt:lpstr>18 lipca </vt:lpstr>
      <vt:lpstr>Prezentacja programu PowerPoint</vt:lpstr>
      <vt:lpstr>18 lipca </vt:lpstr>
      <vt:lpstr>26 lipca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Z DZIAŁAŃ WÓJTA </dc:title>
  <cp:lastModifiedBy>Arleta Gregulska - Oksińska</cp:lastModifiedBy>
  <cp:revision>58</cp:revision>
  <dcterms:modified xsi:type="dcterms:W3CDTF">2013-07-29T06:26:48Z</dcterms:modified>
</cp:coreProperties>
</file>