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3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6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7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8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9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0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87"/>
  </p:notesMasterIdLst>
  <p:sldIdLst>
    <p:sldId id="256" r:id="rId2"/>
    <p:sldId id="258" r:id="rId3"/>
    <p:sldId id="260" r:id="rId4"/>
    <p:sldId id="257" r:id="rId5"/>
    <p:sldId id="265" r:id="rId6"/>
    <p:sldId id="266" r:id="rId7"/>
    <p:sldId id="267" r:id="rId8"/>
    <p:sldId id="264" r:id="rId9"/>
    <p:sldId id="261" r:id="rId10"/>
    <p:sldId id="268" r:id="rId11"/>
    <p:sldId id="277" r:id="rId12"/>
    <p:sldId id="278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75" r:id="rId21"/>
    <p:sldId id="270" r:id="rId22"/>
    <p:sldId id="274" r:id="rId23"/>
    <p:sldId id="272" r:id="rId24"/>
    <p:sldId id="269" r:id="rId25"/>
    <p:sldId id="271" r:id="rId26"/>
    <p:sldId id="262" r:id="rId27"/>
    <p:sldId id="276" r:id="rId28"/>
    <p:sldId id="273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10" r:id="rId52"/>
    <p:sldId id="259" r:id="rId53"/>
    <p:sldId id="309" r:id="rId54"/>
    <p:sldId id="341" r:id="rId55"/>
    <p:sldId id="311" r:id="rId56"/>
    <p:sldId id="312" r:id="rId57"/>
    <p:sldId id="313" r:id="rId58"/>
    <p:sldId id="314" r:id="rId59"/>
    <p:sldId id="315" r:id="rId60"/>
    <p:sldId id="317" r:id="rId61"/>
    <p:sldId id="318" r:id="rId62"/>
    <p:sldId id="319" r:id="rId63"/>
    <p:sldId id="316" r:id="rId64"/>
    <p:sldId id="320" r:id="rId65"/>
    <p:sldId id="321" r:id="rId66"/>
    <p:sldId id="322" r:id="rId67"/>
    <p:sldId id="325" r:id="rId68"/>
    <p:sldId id="326" r:id="rId69"/>
    <p:sldId id="327" r:id="rId70"/>
    <p:sldId id="323" r:id="rId71"/>
    <p:sldId id="324" r:id="rId72"/>
    <p:sldId id="328" r:id="rId73"/>
    <p:sldId id="329" r:id="rId74"/>
    <p:sldId id="330" r:id="rId75"/>
    <p:sldId id="331" r:id="rId76"/>
    <p:sldId id="332" r:id="rId77"/>
    <p:sldId id="333" r:id="rId78"/>
    <p:sldId id="336" r:id="rId79"/>
    <p:sldId id="337" r:id="rId80"/>
    <p:sldId id="338" r:id="rId81"/>
    <p:sldId id="334" r:id="rId82"/>
    <p:sldId id="335" r:id="rId83"/>
    <p:sldId id="339" r:id="rId84"/>
    <p:sldId id="340" r:id="rId85"/>
    <p:sldId id="263" r:id="rId8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3759A0-FE8C-43DA-8DB7-C4CF88B3B7AD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pl-PL"/>
        </a:p>
      </dgm:t>
    </dgm:pt>
    <dgm:pt modelId="{313C2AE8-99CF-4474-A763-9B9B0684739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pl-PL" sz="2400" b="1" i="1" u="none" dirty="0" smtClean="0"/>
            <a:t>Zespół Elektrowni Wiatrowych Męcinka</a:t>
          </a:r>
        </a:p>
      </dgm:t>
    </dgm:pt>
    <dgm:pt modelId="{BFAA327F-EE5A-4E1D-BF7D-11C678EA61E9}" type="parTrans" cxnId="{5368F3B9-E4B4-41A2-8238-7FB117038CD4}">
      <dgm:prSet/>
      <dgm:spPr/>
      <dgm:t>
        <a:bodyPr/>
        <a:lstStyle/>
        <a:p>
          <a:endParaRPr lang="pl-PL"/>
        </a:p>
      </dgm:t>
    </dgm:pt>
    <dgm:pt modelId="{20C0DC88-30BE-4916-B85A-8A6EC25E7CD2}" type="sibTrans" cxnId="{5368F3B9-E4B4-41A2-8238-7FB117038CD4}">
      <dgm:prSet/>
      <dgm:spPr/>
      <dgm:t>
        <a:bodyPr/>
        <a:lstStyle/>
        <a:p>
          <a:endParaRPr lang="pl-PL"/>
        </a:p>
      </dgm:t>
    </dgm:pt>
    <dgm:pt modelId="{A9CAB82D-A551-431F-B66C-306CC585E693}" type="pres">
      <dgm:prSet presAssocID="{AB3759A0-FE8C-43DA-8DB7-C4CF88B3B7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78E6029-E83F-4A28-BE59-A740C12F2F31}" type="pres">
      <dgm:prSet presAssocID="{313C2AE8-99CF-4474-A763-9B9B06847396}" presName="parentText" presStyleLbl="node1" presStyleIdx="0" presStyleCnt="1" custScaleY="217089" custLinFactNeighborX="-1445" custLinFactNeighborY="-132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3FA922F-4FC5-419F-B51E-AB704F43BC1B}" type="presOf" srcId="{313C2AE8-99CF-4474-A763-9B9B06847396}" destId="{D78E6029-E83F-4A28-BE59-A740C12F2F31}" srcOrd="0" destOrd="0" presId="urn:microsoft.com/office/officeart/2005/8/layout/vList2"/>
    <dgm:cxn modelId="{ACFE6DDA-B0D7-468A-8FD0-53C2055519DC}" type="presOf" srcId="{AB3759A0-FE8C-43DA-8DB7-C4CF88B3B7AD}" destId="{A9CAB82D-A551-431F-B66C-306CC585E693}" srcOrd="0" destOrd="0" presId="urn:microsoft.com/office/officeart/2005/8/layout/vList2"/>
    <dgm:cxn modelId="{5368F3B9-E4B4-41A2-8238-7FB117038CD4}" srcId="{AB3759A0-FE8C-43DA-8DB7-C4CF88B3B7AD}" destId="{313C2AE8-99CF-4474-A763-9B9B06847396}" srcOrd="0" destOrd="0" parTransId="{BFAA327F-EE5A-4E1D-BF7D-11C678EA61E9}" sibTransId="{20C0DC88-30BE-4916-B85A-8A6EC25E7CD2}"/>
    <dgm:cxn modelId="{299E4ABC-01EF-4CF5-B284-39FC06585E1C}" type="presParOf" srcId="{A9CAB82D-A551-431F-B66C-306CC585E693}" destId="{D78E6029-E83F-4A28-BE59-A740C12F2F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B3759A0-FE8C-43DA-8DB7-C4CF88B3B7AD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pl-PL"/>
        </a:p>
      </dgm:t>
    </dgm:pt>
    <dgm:pt modelId="{313C2AE8-99CF-4474-A763-9B9B0684739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pl-PL" sz="2400" b="1" i="0" u="none" dirty="0" smtClean="0"/>
            <a:t>Przykłady realizacji farm wiatrowych opracowanych przez DOMREL</a:t>
          </a:r>
        </a:p>
      </dgm:t>
    </dgm:pt>
    <dgm:pt modelId="{BFAA327F-EE5A-4E1D-BF7D-11C678EA61E9}" type="parTrans" cxnId="{5368F3B9-E4B4-41A2-8238-7FB117038CD4}">
      <dgm:prSet/>
      <dgm:spPr/>
      <dgm:t>
        <a:bodyPr/>
        <a:lstStyle/>
        <a:p>
          <a:endParaRPr lang="pl-PL"/>
        </a:p>
      </dgm:t>
    </dgm:pt>
    <dgm:pt modelId="{20C0DC88-30BE-4916-B85A-8A6EC25E7CD2}" type="sibTrans" cxnId="{5368F3B9-E4B4-41A2-8238-7FB117038CD4}">
      <dgm:prSet/>
      <dgm:spPr/>
      <dgm:t>
        <a:bodyPr/>
        <a:lstStyle/>
        <a:p>
          <a:endParaRPr lang="pl-PL"/>
        </a:p>
      </dgm:t>
    </dgm:pt>
    <dgm:pt modelId="{A9CAB82D-A551-431F-B66C-306CC585E693}" type="pres">
      <dgm:prSet presAssocID="{AB3759A0-FE8C-43DA-8DB7-C4CF88B3B7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78E6029-E83F-4A28-BE59-A740C12F2F31}" type="pres">
      <dgm:prSet presAssocID="{313C2AE8-99CF-4474-A763-9B9B06847396}" presName="parentText" presStyleLbl="node1" presStyleIdx="0" presStyleCnt="1" custScaleY="277458" custLinFactNeighborX="-1445" custLinFactNeighborY="-132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53816766-EBA1-440A-B9EC-EF91728202B1}" type="presOf" srcId="{313C2AE8-99CF-4474-A763-9B9B06847396}" destId="{D78E6029-E83F-4A28-BE59-A740C12F2F31}" srcOrd="0" destOrd="0" presId="urn:microsoft.com/office/officeart/2005/8/layout/vList2"/>
    <dgm:cxn modelId="{E8C2B2AA-63C9-4B61-91A3-9E99909255F0}" type="presOf" srcId="{AB3759A0-FE8C-43DA-8DB7-C4CF88B3B7AD}" destId="{A9CAB82D-A551-431F-B66C-306CC585E693}" srcOrd="0" destOrd="0" presId="urn:microsoft.com/office/officeart/2005/8/layout/vList2"/>
    <dgm:cxn modelId="{5368F3B9-E4B4-41A2-8238-7FB117038CD4}" srcId="{AB3759A0-FE8C-43DA-8DB7-C4CF88B3B7AD}" destId="{313C2AE8-99CF-4474-A763-9B9B06847396}" srcOrd="0" destOrd="0" parTransId="{BFAA327F-EE5A-4E1D-BF7D-11C678EA61E9}" sibTransId="{20C0DC88-30BE-4916-B85A-8A6EC25E7CD2}"/>
    <dgm:cxn modelId="{7E760BCB-122F-4EB8-A4AC-B74ED1A061B2}" type="presParOf" srcId="{A9CAB82D-A551-431F-B66C-306CC585E693}" destId="{D78E6029-E83F-4A28-BE59-A740C12F2F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B3759A0-FE8C-43DA-8DB7-C4CF88B3B7AD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pl-PL"/>
        </a:p>
      </dgm:t>
    </dgm:pt>
    <dgm:pt modelId="{313C2AE8-99CF-4474-A763-9B9B0684739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pl-PL" sz="2400" b="1" i="1" dirty="0" smtClean="0"/>
            <a:t>Projekt elektrowni wiatrowych w Gminie Męcinka</a:t>
          </a:r>
          <a:endParaRPr lang="pl-PL" sz="2400" b="1" i="1" u="sng" dirty="0" smtClean="0"/>
        </a:p>
      </dgm:t>
    </dgm:pt>
    <dgm:pt modelId="{BFAA327F-EE5A-4E1D-BF7D-11C678EA61E9}" type="parTrans" cxnId="{5368F3B9-E4B4-41A2-8238-7FB117038CD4}">
      <dgm:prSet/>
      <dgm:spPr/>
      <dgm:t>
        <a:bodyPr/>
        <a:lstStyle/>
        <a:p>
          <a:endParaRPr lang="pl-PL"/>
        </a:p>
      </dgm:t>
    </dgm:pt>
    <dgm:pt modelId="{20C0DC88-30BE-4916-B85A-8A6EC25E7CD2}" type="sibTrans" cxnId="{5368F3B9-E4B4-41A2-8238-7FB117038CD4}">
      <dgm:prSet/>
      <dgm:spPr/>
      <dgm:t>
        <a:bodyPr/>
        <a:lstStyle/>
        <a:p>
          <a:endParaRPr lang="pl-PL"/>
        </a:p>
      </dgm:t>
    </dgm:pt>
    <dgm:pt modelId="{A9CAB82D-A551-431F-B66C-306CC585E693}" type="pres">
      <dgm:prSet presAssocID="{AB3759A0-FE8C-43DA-8DB7-C4CF88B3B7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78E6029-E83F-4A28-BE59-A740C12F2F31}" type="pres">
      <dgm:prSet presAssocID="{313C2AE8-99CF-4474-A763-9B9B06847396}" presName="parentText" presStyleLbl="node1" presStyleIdx="0" presStyleCnt="1" custScaleY="277458" custLinFactNeighborX="-1445" custLinFactNeighborY="-132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5BC899E3-7480-48B7-A75F-7B8237318E6A}" type="presOf" srcId="{AB3759A0-FE8C-43DA-8DB7-C4CF88B3B7AD}" destId="{A9CAB82D-A551-431F-B66C-306CC585E693}" srcOrd="0" destOrd="0" presId="urn:microsoft.com/office/officeart/2005/8/layout/vList2"/>
    <dgm:cxn modelId="{5368F3B9-E4B4-41A2-8238-7FB117038CD4}" srcId="{AB3759A0-FE8C-43DA-8DB7-C4CF88B3B7AD}" destId="{313C2AE8-99CF-4474-A763-9B9B06847396}" srcOrd="0" destOrd="0" parTransId="{BFAA327F-EE5A-4E1D-BF7D-11C678EA61E9}" sibTransId="{20C0DC88-30BE-4916-B85A-8A6EC25E7CD2}"/>
    <dgm:cxn modelId="{C44D2DC5-D975-43D7-8786-96E00CCCA6DA}" type="presOf" srcId="{313C2AE8-99CF-4474-A763-9B9B06847396}" destId="{D78E6029-E83F-4A28-BE59-A740C12F2F31}" srcOrd="0" destOrd="0" presId="urn:microsoft.com/office/officeart/2005/8/layout/vList2"/>
    <dgm:cxn modelId="{3F99C0BB-5D4C-4982-BEC8-97356DAEBAC3}" type="presParOf" srcId="{A9CAB82D-A551-431F-B66C-306CC585E693}" destId="{D78E6029-E83F-4A28-BE59-A740C12F2F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B3759A0-FE8C-43DA-8DB7-C4CF88B3B7AD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pl-PL"/>
        </a:p>
      </dgm:t>
    </dgm:pt>
    <dgm:pt modelId="{313C2AE8-99CF-4474-A763-9B9B0684739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pl-PL" sz="2400" b="1" i="1" dirty="0" smtClean="0"/>
            <a:t>Etapy przygotowania inwestycji</a:t>
          </a:r>
          <a:endParaRPr lang="pl-PL" sz="2400" b="1" i="1" u="sng" dirty="0" smtClean="0"/>
        </a:p>
      </dgm:t>
    </dgm:pt>
    <dgm:pt modelId="{BFAA327F-EE5A-4E1D-BF7D-11C678EA61E9}" type="parTrans" cxnId="{5368F3B9-E4B4-41A2-8238-7FB117038CD4}">
      <dgm:prSet/>
      <dgm:spPr/>
      <dgm:t>
        <a:bodyPr/>
        <a:lstStyle/>
        <a:p>
          <a:endParaRPr lang="pl-PL"/>
        </a:p>
      </dgm:t>
    </dgm:pt>
    <dgm:pt modelId="{20C0DC88-30BE-4916-B85A-8A6EC25E7CD2}" type="sibTrans" cxnId="{5368F3B9-E4B4-41A2-8238-7FB117038CD4}">
      <dgm:prSet/>
      <dgm:spPr/>
      <dgm:t>
        <a:bodyPr/>
        <a:lstStyle/>
        <a:p>
          <a:endParaRPr lang="pl-PL"/>
        </a:p>
      </dgm:t>
    </dgm:pt>
    <dgm:pt modelId="{A9CAB82D-A551-431F-B66C-306CC585E693}" type="pres">
      <dgm:prSet presAssocID="{AB3759A0-FE8C-43DA-8DB7-C4CF88B3B7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78E6029-E83F-4A28-BE59-A740C12F2F31}" type="pres">
      <dgm:prSet presAssocID="{313C2AE8-99CF-4474-A763-9B9B06847396}" presName="parentText" presStyleLbl="node1" presStyleIdx="0" presStyleCnt="1" custScaleY="277458" custLinFactNeighborX="-1445" custLinFactNeighborY="-132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6F3C41A-7368-4587-9778-9F3BCDDCCC7C}" type="presOf" srcId="{313C2AE8-99CF-4474-A763-9B9B06847396}" destId="{D78E6029-E83F-4A28-BE59-A740C12F2F31}" srcOrd="0" destOrd="0" presId="urn:microsoft.com/office/officeart/2005/8/layout/vList2"/>
    <dgm:cxn modelId="{3658DAE7-9B19-4AFC-8ED8-0EC464E669C9}" type="presOf" srcId="{AB3759A0-FE8C-43DA-8DB7-C4CF88B3B7AD}" destId="{A9CAB82D-A551-431F-B66C-306CC585E693}" srcOrd="0" destOrd="0" presId="urn:microsoft.com/office/officeart/2005/8/layout/vList2"/>
    <dgm:cxn modelId="{5368F3B9-E4B4-41A2-8238-7FB117038CD4}" srcId="{AB3759A0-FE8C-43DA-8DB7-C4CF88B3B7AD}" destId="{313C2AE8-99CF-4474-A763-9B9B06847396}" srcOrd="0" destOrd="0" parTransId="{BFAA327F-EE5A-4E1D-BF7D-11C678EA61E9}" sibTransId="{20C0DC88-30BE-4916-B85A-8A6EC25E7CD2}"/>
    <dgm:cxn modelId="{E32DE015-4FE2-41A3-B2A9-634A918886CA}" type="presParOf" srcId="{A9CAB82D-A551-431F-B66C-306CC585E693}" destId="{D78E6029-E83F-4A28-BE59-A740C12F2F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B3759A0-FE8C-43DA-8DB7-C4CF88B3B7AD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pl-PL"/>
        </a:p>
      </dgm:t>
    </dgm:pt>
    <dgm:pt modelId="{313C2AE8-99CF-4474-A763-9B9B0684739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pl-PL" sz="2400" b="1" i="1" dirty="0" smtClean="0"/>
            <a:t>Lokalizacja farmy wiatrowej</a:t>
          </a:r>
          <a:endParaRPr lang="pl-PL" sz="2400" b="1" i="1" u="sng" dirty="0" smtClean="0"/>
        </a:p>
      </dgm:t>
    </dgm:pt>
    <dgm:pt modelId="{BFAA327F-EE5A-4E1D-BF7D-11C678EA61E9}" type="parTrans" cxnId="{5368F3B9-E4B4-41A2-8238-7FB117038CD4}">
      <dgm:prSet/>
      <dgm:spPr/>
      <dgm:t>
        <a:bodyPr/>
        <a:lstStyle/>
        <a:p>
          <a:endParaRPr lang="pl-PL"/>
        </a:p>
      </dgm:t>
    </dgm:pt>
    <dgm:pt modelId="{20C0DC88-30BE-4916-B85A-8A6EC25E7CD2}" type="sibTrans" cxnId="{5368F3B9-E4B4-41A2-8238-7FB117038CD4}">
      <dgm:prSet/>
      <dgm:spPr/>
      <dgm:t>
        <a:bodyPr/>
        <a:lstStyle/>
        <a:p>
          <a:endParaRPr lang="pl-PL"/>
        </a:p>
      </dgm:t>
    </dgm:pt>
    <dgm:pt modelId="{A9CAB82D-A551-431F-B66C-306CC585E693}" type="pres">
      <dgm:prSet presAssocID="{AB3759A0-FE8C-43DA-8DB7-C4CF88B3B7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78E6029-E83F-4A28-BE59-A740C12F2F31}" type="pres">
      <dgm:prSet presAssocID="{313C2AE8-99CF-4474-A763-9B9B06847396}" presName="parentText" presStyleLbl="node1" presStyleIdx="0" presStyleCnt="1" custScaleY="277458" custLinFactNeighborX="-2245" custLinFactNeighborY="-136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3537632-9937-4FDA-BC8E-E889CD1D685A}" type="presOf" srcId="{AB3759A0-FE8C-43DA-8DB7-C4CF88B3B7AD}" destId="{A9CAB82D-A551-431F-B66C-306CC585E693}" srcOrd="0" destOrd="0" presId="urn:microsoft.com/office/officeart/2005/8/layout/vList2"/>
    <dgm:cxn modelId="{91B86294-5A51-49C7-8D63-F64CEE3003C8}" type="presOf" srcId="{313C2AE8-99CF-4474-A763-9B9B06847396}" destId="{D78E6029-E83F-4A28-BE59-A740C12F2F31}" srcOrd="0" destOrd="0" presId="urn:microsoft.com/office/officeart/2005/8/layout/vList2"/>
    <dgm:cxn modelId="{5368F3B9-E4B4-41A2-8238-7FB117038CD4}" srcId="{AB3759A0-FE8C-43DA-8DB7-C4CF88B3B7AD}" destId="{313C2AE8-99CF-4474-A763-9B9B06847396}" srcOrd="0" destOrd="0" parTransId="{BFAA327F-EE5A-4E1D-BF7D-11C678EA61E9}" sibTransId="{20C0DC88-30BE-4916-B85A-8A6EC25E7CD2}"/>
    <dgm:cxn modelId="{2639B01D-8855-4DED-BAC1-CDDD39BFF51D}" type="presParOf" srcId="{A9CAB82D-A551-431F-B66C-306CC585E693}" destId="{D78E6029-E83F-4A28-BE59-A740C12F2F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B3759A0-FE8C-43DA-8DB7-C4CF88B3B7AD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pl-PL"/>
        </a:p>
      </dgm:t>
    </dgm:pt>
    <dgm:pt modelId="{313C2AE8-99CF-4474-A763-9B9B0684739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pl-PL" sz="2400" b="1" i="0" u="none" dirty="0" smtClean="0"/>
            <a:t>Specyfikacja inwestycji</a:t>
          </a:r>
        </a:p>
      </dgm:t>
    </dgm:pt>
    <dgm:pt modelId="{BFAA327F-EE5A-4E1D-BF7D-11C678EA61E9}" type="parTrans" cxnId="{5368F3B9-E4B4-41A2-8238-7FB117038CD4}">
      <dgm:prSet/>
      <dgm:spPr/>
      <dgm:t>
        <a:bodyPr/>
        <a:lstStyle/>
        <a:p>
          <a:endParaRPr lang="pl-PL"/>
        </a:p>
      </dgm:t>
    </dgm:pt>
    <dgm:pt modelId="{20C0DC88-30BE-4916-B85A-8A6EC25E7CD2}" type="sibTrans" cxnId="{5368F3B9-E4B4-41A2-8238-7FB117038CD4}">
      <dgm:prSet/>
      <dgm:spPr/>
      <dgm:t>
        <a:bodyPr/>
        <a:lstStyle/>
        <a:p>
          <a:endParaRPr lang="pl-PL"/>
        </a:p>
      </dgm:t>
    </dgm:pt>
    <dgm:pt modelId="{A9CAB82D-A551-431F-B66C-306CC585E693}" type="pres">
      <dgm:prSet presAssocID="{AB3759A0-FE8C-43DA-8DB7-C4CF88B3B7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78E6029-E83F-4A28-BE59-A740C12F2F31}" type="pres">
      <dgm:prSet presAssocID="{313C2AE8-99CF-4474-A763-9B9B06847396}" presName="parentText" presStyleLbl="node1" presStyleIdx="0" presStyleCnt="1" custScaleY="277458" custLinFactNeighborX="-1445" custLinFactNeighborY="-132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CB55094-A7F5-4C40-BC4A-1BB3331C720C}" type="presOf" srcId="{313C2AE8-99CF-4474-A763-9B9B06847396}" destId="{D78E6029-E83F-4A28-BE59-A740C12F2F31}" srcOrd="0" destOrd="0" presId="urn:microsoft.com/office/officeart/2005/8/layout/vList2"/>
    <dgm:cxn modelId="{5368F3B9-E4B4-41A2-8238-7FB117038CD4}" srcId="{AB3759A0-FE8C-43DA-8DB7-C4CF88B3B7AD}" destId="{313C2AE8-99CF-4474-A763-9B9B06847396}" srcOrd="0" destOrd="0" parTransId="{BFAA327F-EE5A-4E1D-BF7D-11C678EA61E9}" sibTransId="{20C0DC88-30BE-4916-B85A-8A6EC25E7CD2}"/>
    <dgm:cxn modelId="{9EA8F90E-4942-4AA4-972B-14627EF89417}" type="presOf" srcId="{AB3759A0-FE8C-43DA-8DB7-C4CF88B3B7AD}" destId="{A9CAB82D-A551-431F-B66C-306CC585E693}" srcOrd="0" destOrd="0" presId="urn:microsoft.com/office/officeart/2005/8/layout/vList2"/>
    <dgm:cxn modelId="{F97268C5-FC06-4179-863D-9052103A7189}" type="presParOf" srcId="{A9CAB82D-A551-431F-B66C-306CC585E693}" destId="{D78E6029-E83F-4A28-BE59-A740C12F2F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B3759A0-FE8C-43DA-8DB7-C4CF88B3B7AD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pl-PL"/>
        </a:p>
      </dgm:t>
    </dgm:pt>
    <dgm:pt modelId="{313C2AE8-99CF-4474-A763-9B9B0684739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pl-PL" sz="2400" b="1" i="0" u="none" dirty="0" smtClean="0"/>
            <a:t>Specyfikacja inwestycji</a:t>
          </a:r>
        </a:p>
      </dgm:t>
    </dgm:pt>
    <dgm:pt modelId="{BFAA327F-EE5A-4E1D-BF7D-11C678EA61E9}" type="parTrans" cxnId="{5368F3B9-E4B4-41A2-8238-7FB117038CD4}">
      <dgm:prSet/>
      <dgm:spPr/>
      <dgm:t>
        <a:bodyPr/>
        <a:lstStyle/>
        <a:p>
          <a:endParaRPr lang="pl-PL"/>
        </a:p>
      </dgm:t>
    </dgm:pt>
    <dgm:pt modelId="{20C0DC88-30BE-4916-B85A-8A6EC25E7CD2}" type="sibTrans" cxnId="{5368F3B9-E4B4-41A2-8238-7FB117038CD4}">
      <dgm:prSet/>
      <dgm:spPr/>
      <dgm:t>
        <a:bodyPr/>
        <a:lstStyle/>
        <a:p>
          <a:endParaRPr lang="pl-PL"/>
        </a:p>
      </dgm:t>
    </dgm:pt>
    <dgm:pt modelId="{A9CAB82D-A551-431F-B66C-306CC585E693}" type="pres">
      <dgm:prSet presAssocID="{AB3759A0-FE8C-43DA-8DB7-C4CF88B3B7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78E6029-E83F-4A28-BE59-A740C12F2F31}" type="pres">
      <dgm:prSet presAssocID="{313C2AE8-99CF-4474-A763-9B9B06847396}" presName="parentText" presStyleLbl="node1" presStyleIdx="0" presStyleCnt="1" custScaleY="277458" custLinFactNeighborX="-1445" custLinFactNeighborY="-132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4C6B319-802A-4921-86BA-F3FBE08BFF8D}" type="presOf" srcId="{AB3759A0-FE8C-43DA-8DB7-C4CF88B3B7AD}" destId="{A9CAB82D-A551-431F-B66C-306CC585E693}" srcOrd="0" destOrd="0" presId="urn:microsoft.com/office/officeart/2005/8/layout/vList2"/>
    <dgm:cxn modelId="{BE1B6110-F6DD-40E6-A854-2615738D0FA0}" type="presOf" srcId="{313C2AE8-99CF-4474-A763-9B9B06847396}" destId="{D78E6029-E83F-4A28-BE59-A740C12F2F31}" srcOrd="0" destOrd="0" presId="urn:microsoft.com/office/officeart/2005/8/layout/vList2"/>
    <dgm:cxn modelId="{5368F3B9-E4B4-41A2-8238-7FB117038CD4}" srcId="{AB3759A0-FE8C-43DA-8DB7-C4CF88B3B7AD}" destId="{313C2AE8-99CF-4474-A763-9B9B06847396}" srcOrd="0" destOrd="0" parTransId="{BFAA327F-EE5A-4E1D-BF7D-11C678EA61E9}" sibTransId="{20C0DC88-30BE-4916-B85A-8A6EC25E7CD2}"/>
    <dgm:cxn modelId="{2A66E853-E4D2-4395-B905-C66BF7EB54BA}" type="presParOf" srcId="{A9CAB82D-A551-431F-B66C-306CC585E693}" destId="{D78E6029-E83F-4A28-BE59-A740C12F2F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B3759A0-FE8C-43DA-8DB7-C4CF88B3B7AD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pl-PL"/>
        </a:p>
      </dgm:t>
    </dgm:pt>
    <dgm:pt modelId="{313C2AE8-99CF-4474-A763-9B9B0684739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pl-PL" sz="2400" b="1" i="0" u="none" dirty="0" smtClean="0"/>
            <a:t>Specyfikacja inwestycji</a:t>
          </a:r>
        </a:p>
      </dgm:t>
    </dgm:pt>
    <dgm:pt modelId="{BFAA327F-EE5A-4E1D-BF7D-11C678EA61E9}" type="parTrans" cxnId="{5368F3B9-E4B4-41A2-8238-7FB117038CD4}">
      <dgm:prSet/>
      <dgm:spPr/>
      <dgm:t>
        <a:bodyPr/>
        <a:lstStyle/>
        <a:p>
          <a:endParaRPr lang="pl-PL"/>
        </a:p>
      </dgm:t>
    </dgm:pt>
    <dgm:pt modelId="{20C0DC88-30BE-4916-B85A-8A6EC25E7CD2}" type="sibTrans" cxnId="{5368F3B9-E4B4-41A2-8238-7FB117038CD4}">
      <dgm:prSet/>
      <dgm:spPr/>
      <dgm:t>
        <a:bodyPr/>
        <a:lstStyle/>
        <a:p>
          <a:endParaRPr lang="pl-PL"/>
        </a:p>
      </dgm:t>
    </dgm:pt>
    <dgm:pt modelId="{A9CAB82D-A551-431F-B66C-306CC585E693}" type="pres">
      <dgm:prSet presAssocID="{AB3759A0-FE8C-43DA-8DB7-C4CF88B3B7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78E6029-E83F-4A28-BE59-A740C12F2F31}" type="pres">
      <dgm:prSet presAssocID="{313C2AE8-99CF-4474-A763-9B9B06847396}" presName="parentText" presStyleLbl="node1" presStyleIdx="0" presStyleCnt="1" custScaleY="277458" custLinFactNeighborX="-1445" custLinFactNeighborY="-132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C8EF6C54-94D7-4AF0-8B66-FE17BCAC7178}" type="presOf" srcId="{313C2AE8-99CF-4474-A763-9B9B06847396}" destId="{D78E6029-E83F-4A28-BE59-A740C12F2F31}" srcOrd="0" destOrd="0" presId="urn:microsoft.com/office/officeart/2005/8/layout/vList2"/>
    <dgm:cxn modelId="{5368F3B9-E4B4-41A2-8238-7FB117038CD4}" srcId="{AB3759A0-FE8C-43DA-8DB7-C4CF88B3B7AD}" destId="{313C2AE8-99CF-4474-A763-9B9B06847396}" srcOrd="0" destOrd="0" parTransId="{BFAA327F-EE5A-4E1D-BF7D-11C678EA61E9}" sibTransId="{20C0DC88-30BE-4916-B85A-8A6EC25E7CD2}"/>
    <dgm:cxn modelId="{5677260D-F6EB-4F05-8979-F904828BB6E5}" type="presOf" srcId="{AB3759A0-FE8C-43DA-8DB7-C4CF88B3B7AD}" destId="{A9CAB82D-A551-431F-B66C-306CC585E693}" srcOrd="0" destOrd="0" presId="urn:microsoft.com/office/officeart/2005/8/layout/vList2"/>
    <dgm:cxn modelId="{596CE9B5-CF72-45E9-8410-8C2CC9D9EDA2}" type="presParOf" srcId="{A9CAB82D-A551-431F-B66C-306CC585E693}" destId="{D78E6029-E83F-4A28-BE59-A740C12F2F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B3759A0-FE8C-43DA-8DB7-C4CF88B3B7AD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pl-PL"/>
        </a:p>
      </dgm:t>
    </dgm:pt>
    <dgm:pt modelId="{313C2AE8-99CF-4474-A763-9B9B0684739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pl-PL" sz="2400" b="1" i="0" u="none" dirty="0" smtClean="0"/>
            <a:t>Korzyści dla mieszkańców</a:t>
          </a:r>
        </a:p>
      </dgm:t>
    </dgm:pt>
    <dgm:pt modelId="{BFAA327F-EE5A-4E1D-BF7D-11C678EA61E9}" type="parTrans" cxnId="{5368F3B9-E4B4-41A2-8238-7FB117038CD4}">
      <dgm:prSet/>
      <dgm:spPr/>
      <dgm:t>
        <a:bodyPr/>
        <a:lstStyle/>
        <a:p>
          <a:endParaRPr lang="pl-PL"/>
        </a:p>
      </dgm:t>
    </dgm:pt>
    <dgm:pt modelId="{20C0DC88-30BE-4916-B85A-8A6EC25E7CD2}" type="sibTrans" cxnId="{5368F3B9-E4B4-41A2-8238-7FB117038CD4}">
      <dgm:prSet/>
      <dgm:spPr/>
      <dgm:t>
        <a:bodyPr/>
        <a:lstStyle/>
        <a:p>
          <a:endParaRPr lang="pl-PL"/>
        </a:p>
      </dgm:t>
    </dgm:pt>
    <dgm:pt modelId="{A9CAB82D-A551-431F-B66C-306CC585E693}" type="pres">
      <dgm:prSet presAssocID="{AB3759A0-FE8C-43DA-8DB7-C4CF88B3B7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78E6029-E83F-4A28-BE59-A740C12F2F31}" type="pres">
      <dgm:prSet presAssocID="{313C2AE8-99CF-4474-A763-9B9B06847396}" presName="parentText" presStyleLbl="node1" presStyleIdx="0" presStyleCnt="1" custScaleY="277458" custLinFactNeighborX="-1445" custLinFactNeighborY="-132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6B1BF1C-224A-46DF-A144-27D3C8291977}" type="presOf" srcId="{313C2AE8-99CF-4474-A763-9B9B06847396}" destId="{D78E6029-E83F-4A28-BE59-A740C12F2F31}" srcOrd="0" destOrd="0" presId="urn:microsoft.com/office/officeart/2005/8/layout/vList2"/>
    <dgm:cxn modelId="{5CF2C2DD-FC7D-460A-B443-9630FF86B6DA}" type="presOf" srcId="{AB3759A0-FE8C-43DA-8DB7-C4CF88B3B7AD}" destId="{A9CAB82D-A551-431F-B66C-306CC585E693}" srcOrd="0" destOrd="0" presId="urn:microsoft.com/office/officeart/2005/8/layout/vList2"/>
    <dgm:cxn modelId="{5368F3B9-E4B4-41A2-8238-7FB117038CD4}" srcId="{AB3759A0-FE8C-43DA-8DB7-C4CF88B3B7AD}" destId="{313C2AE8-99CF-4474-A763-9B9B06847396}" srcOrd="0" destOrd="0" parTransId="{BFAA327F-EE5A-4E1D-BF7D-11C678EA61E9}" sibTransId="{20C0DC88-30BE-4916-B85A-8A6EC25E7CD2}"/>
    <dgm:cxn modelId="{52B90CF8-D0AA-4BB3-B67A-8059A1BED84E}" type="presParOf" srcId="{A9CAB82D-A551-431F-B66C-306CC585E693}" destId="{D78E6029-E83F-4A28-BE59-A740C12F2F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B3759A0-FE8C-43DA-8DB7-C4CF88B3B7AD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pl-PL"/>
        </a:p>
      </dgm:t>
    </dgm:pt>
    <dgm:pt modelId="{313C2AE8-99CF-4474-A763-9B9B0684739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pl-PL" sz="2400" b="1" i="0" u="none" dirty="0" smtClean="0"/>
            <a:t>Korzyści dla Gminy</a:t>
          </a:r>
        </a:p>
      </dgm:t>
    </dgm:pt>
    <dgm:pt modelId="{BFAA327F-EE5A-4E1D-BF7D-11C678EA61E9}" type="parTrans" cxnId="{5368F3B9-E4B4-41A2-8238-7FB117038CD4}">
      <dgm:prSet/>
      <dgm:spPr/>
      <dgm:t>
        <a:bodyPr/>
        <a:lstStyle/>
        <a:p>
          <a:endParaRPr lang="pl-PL"/>
        </a:p>
      </dgm:t>
    </dgm:pt>
    <dgm:pt modelId="{20C0DC88-30BE-4916-B85A-8A6EC25E7CD2}" type="sibTrans" cxnId="{5368F3B9-E4B4-41A2-8238-7FB117038CD4}">
      <dgm:prSet/>
      <dgm:spPr/>
      <dgm:t>
        <a:bodyPr/>
        <a:lstStyle/>
        <a:p>
          <a:endParaRPr lang="pl-PL"/>
        </a:p>
      </dgm:t>
    </dgm:pt>
    <dgm:pt modelId="{A9CAB82D-A551-431F-B66C-306CC585E693}" type="pres">
      <dgm:prSet presAssocID="{AB3759A0-FE8C-43DA-8DB7-C4CF88B3B7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78E6029-E83F-4A28-BE59-A740C12F2F31}" type="pres">
      <dgm:prSet presAssocID="{313C2AE8-99CF-4474-A763-9B9B06847396}" presName="parentText" presStyleLbl="node1" presStyleIdx="0" presStyleCnt="1" custScaleY="277458" custLinFactNeighborX="-1445" custLinFactNeighborY="-132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C48EFE1-9E3E-4785-B402-208BBB645347}" type="presOf" srcId="{AB3759A0-FE8C-43DA-8DB7-C4CF88B3B7AD}" destId="{A9CAB82D-A551-431F-B66C-306CC585E693}" srcOrd="0" destOrd="0" presId="urn:microsoft.com/office/officeart/2005/8/layout/vList2"/>
    <dgm:cxn modelId="{5368F3B9-E4B4-41A2-8238-7FB117038CD4}" srcId="{AB3759A0-FE8C-43DA-8DB7-C4CF88B3B7AD}" destId="{313C2AE8-99CF-4474-A763-9B9B06847396}" srcOrd="0" destOrd="0" parTransId="{BFAA327F-EE5A-4E1D-BF7D-11C678EA61E9}" sibTransId="{20C0DC88-30BE-4916-B85A-8A6EC25E7CD2}"/>
    <dgm:cxn modelId="{59D416F5-E896-4593-AA66-8D63FE11E759}" type="presOf" srcId="{313C2AE8-99CF-4474-A763-9B9B06847396}" destId="{D78E6029-E83F-4A28-BE59-A740C12F2F31}" srcOrd="0" destOrd="0" presId="urn:microsoft.com/office/officeart/2005/8/layout/vList2"/>
    <dgm:cxn modelId="{D7E333A0-543B-445D-A08D-054D1BEA8D73}" type="presParOf" srcId="{A9CAB82D-A551-431F-B66C-306CC585E693}" destId="{D78E6029-E83F-4A28-BE59-A740C12F2F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B3759A0-FE8C-43DA-8DB7-C4CF88B3B7AD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pl-PL"/>
        </a:p>
      </dgm:t>
    </dgm:pt>
    <dgm:pt modelId="{313C2AE8-99CF-4474-A763-9B9B0684739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pl-PL" sz="2400" b="1" i="0" u="none" dirty="0" smtClean="0"/>
            <a:t>Korzyści dla Gminy </a:t>
          </a:r>
          <a:r>
            <a:rPr lang="pl-PL" sz="2400" b="1" i="0" u="none" dirty="0" err="1" smtClean="0"/>
            <a:t>cd</a:t>
          </a:r>
          <a:r>
            <a:rPr lang="pl-PL" sz="2400" b="1" i="0" u="none" dirty="0" smtClean="0"/>
            <a:t>.</a:t>
          </a:r>
        </a:p>
      </dgm:t>
    </dgm:pt>
    <dgm:pt modelId="{BFAA327F-EE5A-4E1D-BF7D-11C678EA61E9}" type="parTrans" cxnId="{5368F3B9-E4B4-41A2-8238-7FB117038CD4}">
      <dgm:prSet/>
      <dgm:spPr/>
      <dgm:t>
        <a:bodyPr/>
        <a:lstStyle/>
        <a:p>
          <a:endParaRPr lang="pl-PL"/>
        </a:p>
      </dgm:t>
    </dgm:pt>
    <dgm:pt modelId="{20C0DC88-30BE-4916-B85A-8A6EC25E7CD2}" type="sibTrans" cxnId="{5368F3B9-E4B4-41A2-8238-7FB117038CD4}">
      <dgm:prSet/>
      <dgm:spPr/>
      <dgm:t>
        <a:bodyPr/>
        <a:lstStyle/>
        <a:p>
          <a:endParaRPr lang="pl-PL"/>
        </a:p>
      </dgm:t>
    </dgm:pt>
    <dgm:pt modelId="{A9CAB82D-A551-431F-B66C-306CC585E693}" type="pres">
      <dgm:prSet presAssocID="{AB3759A0-FE8C-43DA-8DB7-C4CF88B3B7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78E6029-E83F-4A28-BE59-A740C12F2F31}" type="pres">
      <dgm:prSet presAssocID="{313C2AE8-99CF-4474-A763-9B9B06847396}" presName="parentText" presStyleLbl="node1" presStyleIdx="0" presStyleCnt="1" custScaleY="277458" custLinFactNeighborX="-1445" custLinFactNeighborY="-132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145EBF6-9485-4958-B19E-433763DDC1CB}" type="presOf" srcId="{313C2AE8-99CF-4474-A763-9B9B06847396}" destId="{D78E6029-E83F-4A28-BE59-A740C12F2F31}" srcOrd="0" destOrd="0" presId="urn:microsoft.com/office/officeart/2005/8/layout/vList2"/>
    <dgm:cxn modelId="{FC0C882D-2A29-41F1-B56B-429E22528B2E}" type="presOf" srcId="{AB3759A0-FE8C-43DA-8DB7-C4CF88B3B7AD}" destId="{A9CAB82D-A551-431F-B66C-306CC585E693}" srcOrd="0" destOrd="0" presId="urn:microsoft.com/office/officeart/2005/8/layout/vList2"/>
    <dgm:cxn modelId="{5368F3B9-E4B4-41A2-8238-7FB117038CD4}" srcId="{AB3759A0-FE8C-43DA-8DB7-C4CF88B3B7AD}" destId="{313C2AE8-99CF-4474-A763-9B9B06847396}" srcOrd="0" destOrd="0" parTransId="{BFAA327F-EE5A-4E1D-BF7D-11C678EA61E9}" sibTransId="{20C0DC88-30BE-4916-B85A-8A6EC25E7CD2}"/>
    <dgm:cxn modelId="{C58F15E9-9249-4AD9-A524-241ADF6B03FB}" type="presParOf" srcId="{A9CAB82D-A551-431F-B66C-306CC585E693}" destId="{D78E6029-E83F-4A28-BE59-A740C12F2F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3759A0-FE8C-43DA-8DB7-C4CF88B3B7AD}" type="doc">
      <dgm:prSet loTypeId="urn:microsoft.com/office/officeart/2005/8/layout/vList2" loCatId="list" qsTypeId="urn:microsoft.com/office/officeart/2005/8/quickstyle/3d1" qsCatId="3D" csTypeId="urn:microsoft.com/office/officeart/2005/8/colors/accent5_5" csCatId="accent5" phldr="1"/>
      <dgm:spPr/>
      <dgm:t>
        <a:bodyPr/>
        <a:lstStyle/>
        <a:p>
          <a:endParaRPr lang="pl-PL"/>
        </a:p>
      </dgm:t>
    </dgm:pt>
    <dgm:pt modelId="{313C2AE8-99CF-4474-A763-9B9B06847396}">
      <dgm:prSet custT="1"/>
      <dgm:spPr/>
      <dgm:t>
        <a:bodyPr/>
        <a:lstStyle/>
        <a:p>
          <a:pPr algn="ctr" rtl="0"/>
          <a:r>
            <a:rPr lang="pl-PL" sz="1800" b="1" dirty="0" smtClean="0"/>
            <a:t>DOMREL BIURO USŁUG INWESTYCYJNYCH Sp. z o. o.</a:t>
          </a:r>
        </a:p>
        <a:p>
          <a:pPr algn="ctr"/>
          <a:r>
            <a:rPr lang="pl-PL" sz="1800" b="1" dirty="0" smtClean="0"/>
            <a:t>ul. Odzieżowa 12C/1, 71-502 Szczecin</a:t>
          </a:r>
          <a:endParaRPr lang="pl-PL" sz="1800" b="1" dirty="0"/>
        </a:p>
      </dgm:t>
    </dgm:pt>
    <dgm:pt modelId="{BFAA327F-EE5A-4E1D-BF7D-11C678EA61E9}" type="parTrans" cxnId="{5368F3B9-E4B4-41A2-8238-7FB117038CD4}">
      <dgm:prSet/>
      <dgm:spPr/>
      <dgm:t>
        <a:bodyPr/>
        <a:lstStyle/>
        <a:p>
          <a:endParaRPr lang="pl-PL"/>
        </a:p>
      </dgm:t>
    </dgm:pt>
    <dgm:pt modelId="{20C0DC88-30BE-4916-B85A-8A6EC25E7CD2}" type="sibTrans" cxnId="{5368F3B9-E4B4-41A2-8238-7FB117038CD4}">
      <dgm:prSet/>
      <dgm:spPr/>
      <dgm:t>
        <a:bodyPr/>
        <a:lstStyle/>
        <a:p>
          <a:endParaRPr lang="pl-PL"/>
        </a:p>
      </dgm:t>
    </dgm:pt>
    <dgm:pt modelId="{A9CAB82D-A551-431F-B66C-306CC585E693}" type="pres">
      <dgm:prSet presAssocID="{AB3759A0-FE8C-43DA-8DB7-C4CF88B3B7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78E6029-E83F-4A28-BE59-A740C12F2F31}" type="pres">
      <dgm:prSet presAssocID="{313C2AE8-99CF-4474-A763-9B9B06847396}" presName="parentText" presStyleLbl="node1" presStyleIdx="0" presStyleCnt="1" custScaleY="218065" custLinFactNeighborX="-1429" custLinFactNeighborY="-132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9F01A01-63B8-49FD-801A-0B4E8ABBA681}" type="presOf" srcId="{313C2AE8-99CF-4474-A763-9B9B06847396}" destId="{D78E6029-E83F-4A28-BE59-A740C12F2F31}" srcOrd="0" destOrd="0" presId="urn:microsoft.com/office/officeart/2005/8/layout/vList2"/>
    <dgm:cxn modelId="{5368F3B9-E4B4-41A2-8238-7FB117038CD4}" srcId="{AB3759A0-FE8C-43DA-8DB7-C4CF88B3B7AD}" destId="{313C2AE8-99CF-4474-A763-9B9B06847396}" srcOrd="0" destOrd="0" parTransId="{BFAA327F-EE5A-4E1D-BF7D-11C678EA61E9}" sibTransId="{20C0DC88-30BE-4916-B85A-8A6EC25E7CD2}"/>
    <dgm:cxn modelId="{E42FBA97-D8C1-446B-A636-BCD7270BBD1F}" type="presOf" srcId="{AB3759A0-FE8C-43DA-8DB7-C4CF88B3B7AD}" destId="{A9CAB82D-A551-431F-B66C-306CC585E693}" srcOrd="0" destOrd="0" presId="urn:microsoft.com/office/officeart/2005/8/layout/vList2"/>
    <dgm:cxn modelId="{F7E280CF-347D-48A3-B9D2-4F9C4949FFFB}" type="presParOf" srcId="{A9CAB82D-A551-431F-B66C-306CC585E693}" destId="{D78E6029-E83F-4A28-BE59-A740C12F2F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B3759A0-FE8C-43DA-8DB7-C4CF88B3B7AD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pl-PL"/>
        </a:p>
      </dgm:t>
    </dgm:pt>
    <dgm:pt modelId="{313C2AE8-99CF-4474-A763-9B9B0684739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pl-PL" sz="2400" b="1" i="1" dirty="0" smtClean="0"/>
            <a:t>Ochrona środowiska</a:t>
          </a:r>
          <a:endParaRPr lang="pl-PL" sz="2400" b="1" i="1" u="sng" dirty="0" smtClean="0"/>
        </a:p>
      </dgm:t>
    </dgm:pt>
    <dgm:pt modelId="{BFAA327F-EE5A-4E1D-BF7D-11C678EA61E9}" type="parTrans" cxnId="{5368F3B9-E4B4-41A2-8238-7FB117038CD4}">
      <dgm:prSet/>
      <dgm:spPr/>
      <dgm:t>
        <a:bodyPr/>
        <a:lstStyle/>
        <a:p>
          <a:endParaRPr lang="pl-PL"/>
        </a:p>
      </dgm:t>
    </dgm:pt>
    <dgm:pt modelId="{20C0DC88-30BE-4916-B85A-8A6EC25E7CD2}" type="sibTrans" cxnId="{5368F3B9-E4B4-41A2-8238-7FB117038CD4}">
      <dgm:prSet/>
      <dgm:spPr/>
      <dgm:t>
        <a:bodyPr/>
        <a:lstStyle/>
        <a:p>
          <a:endParaRPr lang="pl-PL"/>
        </a:p>
      </dgm:t>
    </dgm:pt>
    <dgm:pt modelId="{A9CAB82D-A551-431F-B66C-306CC585E693}" type="pres">
      <dgm:prSet presAssocID="{AB3759A0-FE8C-43DA-8DB7-C4CF88B3B7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78E6029-E83F-4A28-BE59-A740C12F2F31}" type="pres">
      <dgm:prSet presAssocID="{313C2AE8-99CF-4474-A763-9B9B06847396}" presName="parentText" presStyleLbl="node1" presStyleIdx="0" presStyleCnt="1" custScaleY="277458" custLinFactNeighborX="-1445" custLinFactNeighborY="-132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5EAA6D8E-1763-4ADF-8A29-7F5DDAB50BE7}" type="presOf" srcId="{313C2AE8-99CF-4474-A763-9B9B06847396}" destId="{D78E6029-E83F-4A28-BE59-A740C12F2F31}" srcOrd="0" destOrd="0" presId="urn:microsoft.com/office/officeart/2005/8/layout/vList2"/>
    <dgm:cxn modelId="{07015C3E-4E95-4C17-A84A-673AD6CB52BE}" type="presOf" srcId="{AB3759A0-FE8C-43DA-8DB7-C4CF88B3B7AD}" destId="{A9CAB82D-A551-431F-B66C-306CC585E693}" srcOrd="0" destOrd="0" presId="urn:microsoft.com/office/officeart/2005/8/layout/vList2"/>
    <dgm:cxn modelId="{5368F3B9-E4B4-41A2-8238-7FB117038CD4}" srcId="{AB3759A0-FE8C-43DA-8DB7-C4CF88B3B7AD}" destId="{313C2AE8-99CF-4474-A763-9B9B06847396}" srcOrd="0" destOrd="0" parTransId="{BFAA327F-EE5A-4E1D-BF7D-11C678EA61E9}" sibTransId="{20C0DC88-30BE-4916-B85A-8A6EC25E7CD2}"/>
    <dgm:cxn modelId="{4F79517C-1237-450B-B902-FF80CD62CB82}" type="presParOf" srcId="{A9CAB82D-A551-431F-B66C-306CC585E693}" destId="{D78E6029-E83F-4A28-BE59-A740C12F2F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B3759A0-FE8C-43DA-8DB7-C4CF88B3B7AD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pl-PL"/>
        </a:p>
      </dgm:t>
    </dgm:pt>
    <dgm:pt modelId="{313C2AE8-99CF-4474-A763-9B9B0684739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pl-PL" sz="2400" b="1" i="0" u="none" dirty="0" smtClean="0"/>
            <a:t>Przykłady realizacji farm wiatrowych</a:t>
          </a:r>
        </a:p>
      </dgm:t>
    </dgm:pt>
    <dgm:pt modelId="{BFAA327F-EE5A-4E1D-BF7D-11C678EA61E9}" type="parTrans" cxnId="{5368F3B9-E4B4-41A2-8238-7FB117038CD4}">
      <dgm:prSet/>
      <dgm:spPr/>
      <dgm:t>
        <a:bodyPr/>
        <a:lstStyle/>
        <a:p>
          <a:endParaRPr lang="pl-PL"/>
        </a:p>
      </dgm:t>
    </dgm:pt>
    <dgm:pt modelId="{20C0DC88-30BE-4916-B85A-8A6EC25E7CD2}" type="sibTrans" cxnId="{5368F3B9-E4B4-41A2-8238-7FB117038CD4}">
      <dgm:prSet/>
      <dgm:spPr/>
      <dgm:t>
        <a:bodyPr/>
        <a:lstStyle/>
        <a:p>
          <a:endParaRPr lang="pl-PL"/>
        </a:p>
      </dgm:t>
    </dgm:pt>
    <dgm:pt modelId="{A9CAB82D-A551-431F-B66C-306CC585E693}" type="pres">
      <dgm:prSet presAssocID="{AB3759A0-FE8C-43DA-8DB7-C4CF88B3B7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78E6029-E83F-4A28-BE59-A740C12F2F31}" type="pres">
      <dgm:prSet presAssocID="{313C2AE8-99CF-4474-A763-9B9B06847396}" presName="parentText" presStyleLbl="node1" presStyleIdx="0" presStyleCnt="1" custScaleY="277458" custLinFactNeighborX="-1445" custLinFactNeighborY="-132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9491B52-52F9-4087-9FAA-3942D7F7013A}" type="presOf" srcId="{313C2AE8-99CF-4474-A763-9B9B06847396}" destId="{D78E6029-E83F-4A28-BE59-A740C12F2F31}" srcOrd="0" destOrd="0" presId="urn:microsoft.com/office/officeart/2005/8/layout/vList2"/>
    <dgm:cxn modelId="{5FD3EDBF-5910-466D-BA15-E05EE7569354}" type="presOf" srcId="{AB3759A0-FE8C-43DA-8DB7-C4CF88B3B7AD}" destId="{A9CAB82D-A551-431F-B66C-306CC585E693}" srcOrd="0" destOrd="0" presId="urn:microsoft.com/office/officeart/2005/8/layout/vList2"/>
    <dgm:cxn modelId="{5368F3B9-E4B4-41A2-8238-7FB117038CD4}" srcId="{AB3759A0-FE8C-43DA-8DB7-C4CF88B3B7AD}" destId="{313C2AE8-99CF-4474-A763-9B9B06847396}" srcOrd="0" destOrd="0" parTransId="{BFAA327F-EE5A-4E1D-BF7D-11C678EA61E9}" sibTransId="{20C0DC88-30BE-4916-B85A-8A6EC25E7CD2}"/>
    <dgm:cxn modelId="{9CD81D9B-F0C7-45CD-A9AF-45FE8926FE71}" type="presParOf" srcId="{A9CAB82D-A551-431F-B66C-306CC585E693}" destId="{D78E6029-E83F-4A28-BE59-A740C12F2F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3759A0-FE8C-43DA-8DB7-C4CF88B3B7AD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pl-PL"/>
        </a:p>
      </dgm:t>
    </dgm:pt>
    <dgm:pt modelId="{313C2AE8-99CF-4474-A763-9B9B0684739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pl-PL" sz="2400" b="1" i="1" dirty="0" smtClean="0"/>
            <a:t>Plan prezentacji</a:t>
          </a:r>
          <a:endParaRPr lang="pl-PL" sz="2400" b="1" i="1" u="sng" dirty="0" smtClean="0"/>
        </a:p>
      </dgm:t>
    </dgm:pt>
    <dgm:pt modelId="{BFAA327F-EE5A-4E1D-BF7D-11C678EA61E9}" type="parTrans" cxnId="{5368F3B9-E4B4-41A2-8238-7FB117038CD4}">
      <dgm:prSet/>
      <dgm:spPr/>
      <dgm:t>
        <a:bodyPr/>
        <a:lstStyle/>
        <a:p>
          <a:endParaRPr lang="pl-PL"/>
        </a:p>
      </dgm:t>
    </dgm:pt>
    <dgm:pt modelId="{20C0DC88-30BE-4916-B85A-8A6EC25E7CD2}" type="sibTrans" cxnId="{5368F3B9-E4B4-41A2-8238-7FB117038CD4}">
      <dgm:prSet/>
      <dgm:spPr/>
      <dgm:t>
        <a:bodyPr/>
        <a:lstStyle/>
        <a:p>
          <a:endParaRPr lang="pl-PL"/>
        </a:p>
      </dgm:t>
    </dgm:pt>
    <dgm:pt modelId="{A9CAB82D-A551-431F-B66C-306CC585E693}" type="pres">
      <dgm:prSet presAssocID="{AB3759A0-FE8C-43DA-8DB7-C4CF88B3B7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78E6029-E83F-4A28-BE59-A740C12F2F31}" type="pres">
      <dgm:prSet presAssocID="{313C2AE8-99CF-4474-A763-9B9B06847396}" presName="parentText" presStyleLbl="node1" presStyleIdx="0" presStyleCnt="1" custScaleY="277458" custLinFactNeighborX="-1445" custLinFactNeighborY="-132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A0716FA-1C5B-478B-874A-2A3AF3B13C6A}" type="presOf" srcId="{AB3759A0-FE8C-43DA-8DB7-C4CF88B3B7AD}" destId="{A9CAB82D-A551-431F-B66C-306CC585E693}" srcOrd="0" destOrd="0" presId="urn:microsoft.com/office/officeart/2005/8/layout/vList2"/>
    <dgm:cxn modelId="{C823BDCC-BC12-47F6-B90C-46D76D99B1B5}" type="presOf" srcId="{313C2AE8-99CF-4474-A763-9B9B06847396}" destId="{D78E6029-E83F-4A28-BE59-A740C12F2F31}" srcOrd="0" destOrd="0" presId="urn:microsoft.com/office/officeart/2005/8/layout/vList2"/>
    <dgm:cxn modelId="{5368F3B9-E4B4-41A2-8238-7FB117038CD4}" srcId="{AB3759A0-FE8C-43DA-8DB7-C4CF88B3B7AD}" destId="{313C2AE8-99CF-4474-A763-9B9B06847396}" srcOrd="0" destOrd="0" parTransId="{BFAA327F-EE5A-4E1D-BF7D-11C678EA61E9}" sibTransId="{20C0DC88-30BE-4916-B85A-8A6EC25E7CD2}"/>
    <dgm:cxn modelId="{9B5BE1B5-9365-415B-A700-5C50BAD7F448}" type="presParOf" srcId="{A9CAB82D-A551-431F-B66C-306CC585E693}" destId="{D78E6029-E83F-4A28-BE59-A740C12F2F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3759A0-FE8C-43DA-8DB7-C4CF88B3B7AD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pl-PL"/>
        </a:p>
      </dgm:t>
    </dgm:pt>
    <dgm:pt modelId="{313C2AE8-99CF-4474-A763-9B9B0684739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pl-PL" sz="2400" b="1" i="1" dirty="0" smtClean="0"/>
            <a:t>Podstawowe informacje o firmie DOMREL</a:t>
          </a:r>
          <a:endParaRPr lang="pl-PL" sz="2400" b="1" i="1" u="sng" dirty="0" smtClean="0"/>
        </a:p>
      </dgm:t>
    </dgm:pt>
    <dgm:pt modelId="{BFAA327F-EE5A-4E1D-BF7D-11C678EA61E9}" type="parTrans" cxnId="{5368F3B9-E4B4-41A2-8238-7FB117038CD4}">
      <dgm:prSet/>
      <dgm:spPr/>
      <dgm:t>
        <a:bodyPr/>
        <a:lstStyle/>
        <a:p>
          <a:endParaRPr lang="pl-PL"/>
        </a:p>
      </dgm:t>
    </dgm:pt>
    <dgm:pt modelId="{20C0DC88-30BE-4916-B85A-8A6EC25E7CD2}" type="sibTrans" cxnId="{5368F3B9-E4B4-41A2-8238-7FB117038CD4}">
      <dgm:prSet/>
      <dgm:spPr/>
      <dgm:t>
        <a:bodyPr/>
        <a:lstStyle/>
        <a:p>
          <a:endParaRPr lang="pl-PL"/>
        </a:p>
      </dgm:t>
    </dgm:pt>
    <dgm:pt modelId="{A9CAB82D-A551-431F-B66C-306CC585E693}" type="pres">
      <dgm:prSet presAssocID="{AB3759A0-FE8C-43DA-8DB7-C4CF88B3B7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78E6029-E83F-4A28-BE59-A740C12F2F31}" type="pres">
      <dgm:prSet presAssocID="{313C2AE8-99CF-4474-A763-9B9B06847396}" presName="parentText" presStyleLbl="node1" presStyleIdx="0" presStyleCnt="1" custScaleY="277458" custLinFactNeighborX="-1445" custLinFactNeighborY="-132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BA30366-B4C6-42F3-B93F-4A0F5CD464A4}" type="presOf" srcId="{AB3759A0-FE8C-43DA-8DB7-C4CF88B3B7AD}" destId="{A9CAB82D-A551-431F-B66C-306CC585E693}" srcOrd="0" destOrd="0" presId="urn:microsoft.com/office/officeart/2005/8/layout/vList2"/>
    <dgm:cxn modelId="{83CB7F63-8F3C-4EEE-8814-EF9CFDFAA3BE}" type="presOf" srcId="{313C2AE8-99CF-4474-A763-9B9B06847396}" destId="{D78E6029-E83F-4A28-BE59-A740C12F2F31}" srcOrd="0" destOrd="0" presId="urn:microsoft.com/office/officeart/2005/8/layout/vList2"/>
    <dgm:cxn modelId="{5368F3B9-E4B4-41A2-8238-7FB117038CD4}" srcId="{AB3759A0-FE8C-43DA-8DB7-C4CF88B3B7AD}" destId="{313C2AE8-99CF-4474-A763-9B9B06847396}" srcOrd="0" destOrd="0" parTransId="{BFAA327F-EE5A-4E1D-BF7D-11C678EA61E9}" sibTransId="{20C0DC88-30BE-4916-B85A-8A6EC25E7CD2}"/>
    <dgm:cxn modelId="{114CB591-8E0E-48FF-9F89-764CF805F182}" type="presParOf" srcId="{A9CAB82D-A551-431F-B66C-306CC585E693}" destId="{D78E6029-E83F-4A28-BE59-A740C12F2F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3759A0-FE8C-43DA-8DB7-C4CF88B3B7AD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pl-PL"/>
        </a:p>
      </dgm:t>
    </dgm:pt>
    <dgm:pt modelId="{313C2AE8-99CF-4474-A763-9B9B0684739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pl-PL" sz="2400" b="1" i="0" u="none" dirty="0" smtClean="0"/>
            <a:t>Inwestycje zrealizowane przez spółkę Domrel</a:t>
          </a:r>
        </a:p>
      </dgm:t>
    </dgm:pt>
    <dgm:pt modelId="{BFAA327F-EE5A-4E1D-BF7D-11C678EA61E9}" type="parTrans" cxnId="{5368F3B9-E4B4-41A2-8238-7FB117038CD4}">
      <dgm:prSet/>
      <dgm:spPr/>
      <dgm:t>
        <a:bodyPr/>
        <a:lstStyle/>
        <a:p>
          <a:endParaRPr lang="pl-PL"/>
        </a:p>
      </dgm:t>
    </dgm:pt>
    <dgm:pt modelId="{20C0DC88-30BE-4916-B85A-8A6EC25E7CD2}" type="sibTrans" cxnId="{5368F3B9-E4B4-41A2-8238-7FB117038CD4}">
      <dgm:prSet/>
      <dgm:spPr/>
      <dgm:t>
        <a:bodyPr/>
        <a:lstStyle/>
        <a:p>
          <a:endParaRPr lang="pl-PL"/>
        </a:p>
      </dgm:t>
    </dgm:pt>
    <dgm:pt modelId="{A9CAB82D-A551-431F-B66C-306CC585E693}" type="pres">
      <dgm:prSet presAssocID="{AB3759A0-FE8C-43DA-8DB7-C4CF88B3B7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78E6029-E83F-4A28-BE59-A740C12F2F31}" type="pres">
      <dgm:prSet presAssocID="{313C2AE8-99CF-4474-A763-9B9B06847396}" presName="parentText" presStyleLbl="node1" presStyleIdx="0" presStyleCnt="1" custScaleY="277458" custLinFactNeighborX="-54583" custLinFactNeighborY="-136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B4286E9-A7EC-44A9-8F8E-EC44DC3602BC}" type="presOf" srcId="{313C2AE8-99CF-4474-A763-9B9B06847396}" destId="{D78E6029-E83F-4A28-BE59-A740C12F2F31}" srcOrd="0" destOrd="0" presId="urn:microsoft.com/office/officeart/2005/8/layout/vList2"/>
    <dgm:cxn modelId="{755168F8-28D1-4336-B706-9358E529E7D3}" type="presOf" srcId="{AB3759A0-FE8C-43DA-8DB7-C4CF88B3B7AD}" destId="{A9CAB82D-A551-431F-B66C-306CC585E693}" srcOrd="0" destOrd="0" presId="urn:microsoft.com/office/officeart/2005/8/layout/vList2"/>
    <dgm:cxn modelId="{5368F3B9-E4B4-41A2-8238-7FB117038CD4}" srcId="{AB3759A0-FE8C-43DA-8DB7-C4CF88B3B7AD}" destId="{313C2AE8-99CF-4474-A763-9B9B06847396}" srcOrd="0" destOrd="0" parTransId="{BFAA327F-EE5A-4E1D-BF7D-11C678EA61E9}" sibTransId="{20C0DC88-30BE-4916-B85A-8A6EC25E7CD2}"/>
    <dgm:cxn modelId="{8221CF94-BE4C-47E0-A415-3FBCFA87DD22}" type="presParOf" srcId="{A9CAB82D-A551-431F-B66C-306CC585E693}" destId="{D78E6029-E83F-4A28-BE59-A740C12F2F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B3759A0-FE8C-43DA-8DB7-C4CF88B3B7AD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pl-PL"/>
        </a:p>
      </dgm:t>
    </dgm:pt>
    <dgm:pt modelId="{313C2AE8-99CF-4474-A763-9B9B0684739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pl-PL" sz="2400" b="1" i="0" u="none" dirty="0" smtClean="0"/>
            <a:t>Inwestycje zrealizowane przez spółkę Domrel</a:t>
          </a:r>
        </a:p>
      </dgm:t>
    </dgm:pt>
    <dgm:pt modelId="{BFAA327F-EE5A-4E1D-BF7D-11C678EA61E9}" type="parTrans" cxnId="{5368F3B9-E4B4-41A2-8238-7FB117038CD4}">
      <dgm:prSet/>
      <dgm:spPr/>
      <dgm:t>
        <a:bodyPr/>
        <a:lstStyle/>
        <a:p>
          <a:endParaRPr lang="pl-PL"/>
        </a:p>
      </dgm:t>
    </dgm:pt>
    <dgm:pt modelId="{20C0DC88-30BE-4916-B85A-8A6EC25E7CD2}" type="sibTrans" cxnId="{5368F3B9-E4B4-41A2-8238-7FB117038CD4}">
      <dgm:prSet/>
      <dgm:spPr/>
      <dgm:t>
        <a:bodyPr/>
        <a:lstStyle/>
        <a:p>
          <a:endParaRPr lang="pl-PL"/>
        </a:p>
      </dgm:t>
    </dgm:pt>
    <dgm:pt modelId="{A9CAB82D-A551-431F-B66C-306CC585E693}" type="pres">
      <dgm:prSet presAssocID="{AB3759A0-FE8C-43DA-8DB7-C4CF88B3B7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78E6029-E83F-4A28-BE59-A740C12F2F31}" type="pres">
      <dgm:prSet presAssocID="{313C2AE8-99CF-4474-A763-9B9B06847396}" presName="parentText" presStyleLbl="node1" presStyleIdx="0" presStyleCnt="1" custScaleY="277458" custLinFactNeighborX="-54583" custLinFactNeighborY="-136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A45C3CA-1F19-4F92-A85A-07F308BA5051}" type="presOf" srcId="{AB3759A0-FE8C-43DA-8DB7-C4CF88B3B7AD}" destId="{A9CAB82D-A551-431F-B66C-306CC585E693}" srcOrd="0" destOrd="0" presId="urn:microsoft.com/office/officeart/2005/8/layout/vList2"/>
    <dgm:cxn modelId="{5368F3B9-E4B4-41A2-8238-7FB117038CD4}" srcId="{AB3759A0-FE8C-43DA-8DB7-C4CF88B3B7AD}" destId="{313C2AE8-99CF-4474-A763-9B9B06847396}" srcOrd="0" destOrd="0" parTransId="{BFAA327F-EE5A-4E1D-BF7D-11C678EA61E9}" sibTransId="{20C0DC88-30BE-4916-B85A-8A6EC25E7CD2}"/>
    <dgm:cxn modelId="{9A80CD24-B0B7-4E80-9A3D-21C7CD0FE2CE}" type="presOf" srcId="{313C2AE8-99CF-4474-A763-9B9B06847396}" destId="{D78E6029-E83F-4A28-BE59-A740C12F2F31}" srcOrd="0" destOrd="0" presId="urn:microsoft.com/office/officeart/2005/8/layout/vList2"/>
    <dgm:cxn modelId="{57E6CF0E-D184-483A-9EAE-78FF94403767}" type="presParOf" srcId="{A9CAB82D-A551-431F-B66C-306CC585E693}" destId="{D78E6029-E83F-4A28-BE59-A740C12F2F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B3759A0-FE8C-43DA-8DB7-C4CF88B3B7AD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pl-PL"/>
        </a:p>
      </dgm:t>
    </dgm:pt>
    <dgm:pt modelId="{313C2AE8-99CF-4474-A763-9B9B0684739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pl-PL" sz="2400" b="1" i="0" u="none" dirty="0" smtClean="0"/>
            <a:t>Inwestycje zrealizowane przez spółkę Domrel</a:t>
          </a:r>
        </a:p>
      </dgm:t>
    </dgm:pt>
    <dgm:pt modelId="{BFAA327F-EE5A-4E1D-BF7D-11C678EA61E9}" type="parTrans" cxnId="{5368F3B9-E4B4-41A2-8238-7FB117038CD4}">
      <dgm:prSet/>
      <dgm:spPr/>
      <dgm:t>
        <a:bodyPr/>
        <a:lstStyle/>
        <a:p>
          <a:endParaRPr lang="pl-PL"/>
        </a:p>
      </dgm:t>
    </dgm:pt>
    <dgm:pt modelId="{20C0DC88-30BE-4916-B85A-8A6EC25E7CD2}" type="sibTrans" cxnId="{5368F3B9-E4B4-41A2-8238-7FB117038CD4}">
      <dgm:prSet/>
      <dgm:spPr/>
      <dgm:t>
        <a:bodyPr/>
        <a:lstStyle/>
        <a:p>
          <a:endParaRPr lang="pl-PL"/>
        </a:p>
      </dgm:t>
    </dgm:pt>
    <dgm:pt modelId="{A9CAB82D-A551-431F-B66C-306CC585E693}" type="pres">
      <dgm:prSet presAssocID="{AB3759A0-FE8C-43DA-8DB7-C4CF88B3B7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78E6029-E83F-4A28-BE59-A740C12F2F31}" type="pres">
      <dgm:prSet presAssocID="{313C2AE8-99CF-4474-A763-9B9B06847396}" presName="parentText" presStyleLbl="node1" presStyleIdx="0" presStyleCnt="1" custScaleY="277458" custLinFactNeighborX="-1445" custLinFactNeighborY="-132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5025655-C2D3-41DD-A8D6-4A70DE104396}" type="presOf" srcId="{AB3759A0-FE8C-43DA-8DB7-C4CF88B3B7AD}" destId="{A9CAB82D-A551-431F-B66C-306CC585E693}" srcOrd="0" destOrd="0" presId="urn:microsoft.com/office/officeart/2005/8/layout/vList2"/>
    <dgm:cxn modelId="{ABD6704C-5A40-4960-AA97-2D2FD0CE71E9}" type="presOf" srcId="{313C2AE8-99CF-4474-A763-9B9B06847396}" destId="{D78E6029-E83F-4A28-BE59-A740C12F2F31}" srcOrd="0" destOrd="0" presId="urn:microsoft.com/office/officeart/2005/8/layout/vList2"/>
    <dgm:cxn modelId="{5368F3B9-E4B4-41A2-8238-7FB117038CD4}" srcId="{AB3759A0-FE8C-43DA-8DB7-C4CF88B3B7AD}" destId="{313C2AE8-99CF-4474-A763-9B9B06847396}" srcOrd="0" destOrd="0" parTransId="{BFAA327F-EE5A-4E1D-BF7D-11C678EA61E9}" sibTransId="{20C0DC88-30BE-4916-B85A-8A6EC25E7CD2}"/>
    <dgm:cxn modelId="{40C1FD54-22EF-4AF3-91F2-6F8146B85E55}" type="presParOf" srcId="{A9CAB82D-A551-431F-B66C-306CC585E693}" destId="{D78E6029-E83F-4A28-BE59-A740C12F2F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B3759A0-FE8C-43DA-8DB7-C4CF88B3B7AD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pl-PL"/>
        </a:p>
      </dgm:t>
    </dgm:pt>
    <dgm:pt modelId="{313C2AE8-99CF-4474-A763-9B9B0684739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pl-PL" sz="2400" b="1" i="0" u="none" dirty="0" smtClean="0"/>
            <a:t>Inwestycje zrealizowane przez spółkę Domrel</a:t>
          </a:r>
        </a:p>
      </dgm:t>
    </dgm:pt>
    <dgm:pt modelId="{BFAA327F-EE5A-4E1D-BF7D-11C678EA61E9}" type="parTrans" cxnId="{5368F3B9-E4B4-41A2-8238-7FB117038CD4}">
      <dgm:prSet/>
      <dgm:spPr/>
      <dgm:t>
        <a:bodyPr/>
        <a:lstStyle/>
        <a:p>
          <a:endParaRPr lang="pl-PL"/>
        </a:p>
      </dgm:t>
    </dgm:pt>
    <dgm:pt modelId="{20C0DC88-30BE-4916-B85A-8A6EC25E7CD2}" type="sibTrans" cxnId="{5368F3B9-E4B4-41A2-8238-7FB117038CD4}">
      <dgm:prSet/>
      <dgm:spPr/>
      <dgm:t>
        <a:bodyPr/>
        <a:lstStyle/>
        <a:p>
          <a:endParaRPr lang="pl-PL"/>
        </a:p>
      </dgm:t>
    </dgm:pt>
    <dgm:pt modelId="{A9CAB82D-A551-431F-B66C-306CC585E693}" type="pres">
      <dgm:prSet presAssocID="{AB3759A0-FE8C-43DA-8DB7-C4CF88B3B7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78E6029-E83F-4A28-BE59-A740C12F2F31}" type="pres">
      <dgm:prSet presAssocID="{313C2AE8-99CF-4474-A763-9B9B06847396}" presName="parentText" presStyleLbl="node1" presStyleIdx="0" presStyleCnt="1" custScaleY="277458" custLinFactNeighborX="-1445" custLinFactNeighborY="-132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F7E777D-ED6A-473A-9B99-16A9B0F9FC3F}" type="presOf" srcId="{313C2AE8-99CF-4474-A763-9B9B06847396}" destId="{D78E6029-E83F-4A28-BE59-A740C12F2F31}" srcOrd="0" destOrd="0" presId="urn:microsoft.com/office/officeart/2005/8/layout/vList2"/>
    <dgm:cxn modelId="{5368F3B9-E4B4-41A2-8238-7FB117038CD4}" srcId="{AB3759A0-FE8C-43DA-8DB7-C4CF88B3B7AD}" destId="{313C2AE8-99CF-4474-A763-9B9B06847396}" srcOrd="0" destOrd="0" parTransId="{BFAA327F-EE5A-4E1D-BF7D-11C678EA61E9}" sibTransId="{20C0DC88-30BE-4916-B85A-8A6EC25E7CD2}"/>
    <dgm:cxn modelId="{5558B2F4-370A-440B-9150-D4AB18462356}" type="presOf" srcId="{AB3759A0-FE8C-43DA-8DB7-C4CF88B3B7AD}" destId="{A9CAB82D-A551-431F-B66C-306CC585E693}" srcOrd="0" destOrd="0" presId="urn:microsoft.com/office/officeart/2005/8/layout/vList2"/>
    <dgm:cxn modelId="{1BF9C97E-ADD2-4A99-9FC5-665C3D804654}" type="presParOf" srcId="{A9CAB82D-A551-431F-B66C-306CC585E693}" destId="{D78E6029-E83F-4A28-BE59-A740C12F2F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B3759A0-FE8C-43DA-8DB7-C4CF88B3B7AD}" type="doc">
      <dgm:prSet loTypeId="urn:microsoft.com/office/officeart/2005/8/layout/vList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pl-PL"/>
        </a:p>
      </dgm:t>
    </dgm:pt>
    <dgm:pt modelId="{313C2AE8-99CF-4474-A763-9B9B0684739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pl-PL" sz="2400" b="1" i="0" u="none" dirty="0" smtClean="0"/>
            <a:t>Przykłady realizacji farm wiatrowych opracowanych przez DOMREL</a:t>
          </a:r>
        </a:p>
      </dgm:t>
    </dgm:pt>
    <dgm:pt modelId="{BFAA327F-EE5A-4E1D-BF7D-11C678EA61E9}" type="parTrans" cxnId="{5368F3B9-E4B4-41A2-8238-7FB117038CD4}">
      <dgm:prSet/>
      <dgm:spPr/>
      <dgm:t>
        <a:bodyPr/>
        <a:lstStyle/>
        <a:p>
          <a:endParaRPr lang="pl-PL"/>
        </a:p>
      </dgm:t>
    </dgm:pt>
    <dgm:pt modelId="{20C0DC88-30BE-4916-B85A-8A6EC25E7CD2}" type="sibTrans" cxnId="{5368F3B9-E4B4-41A2-8238-7FB117038CD4}">
      <dgm:prSet/>
      <dgm:spPr/>
      <dgm:t>
        <a:bodyPr/>
        <a:lstStyle/>
        <a:p>
          <a:endParaRPr lang="pl-PL"/>
        </a:p>
      </dgm:t>
    </dgm:pt>
    <dgm:pt modelId="{A9CAB82D-A551-431F-B66C-306CC585E693}" type="pres">
      <dgm:prSet presAssocID="{AB3759A0-FE8C-43DA-8DB7-C4CF88B3B7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78E6029-E83F-4A28-BE59-A740C12F2F31}" type="pres">
      <dgm:prSet presAssocID="{313C2AE8-99CF-4474-A763-9B9B06847396}" presName="parentText" presStyleLbl="node1" presStyleIdx="0" presStyleCnt="1" custScaleY="277458" custLinFactNeighborX="-1445" custLinFactNeighborY="-132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49541DA-E43E-43D8-9EB8-1CBA376C72C0}" type="presOf" srcId="{AB3759A0-FE8C-43DA-8DB7-C4CF88B3B7AD}" destId="{A9CAB82D-A551-431F-B66C-306CC585E693}" srcOrd="0" destOrd="0" presId="urn:microsoft.com/office/officeart/2005/8/layout/vList2"/>
    <dgm:cxn modelId="{90679D62-4699-47BB-B224-17A4406733E6}" type="presOf" srcId="{313C2AE8-99CF-4474-A763-9B9B06847396}" destId="{D78E6029-E83F-4A28-BE59-A740C12F2F31}" srcOrd="0" destOrd="0" presId="urn:microsoft.com/office/officeart/2005/8/layout/vList2"/>
    <dgm:cxn modelId="{5368F3B9-E4B4-41A2-8238-7FB117038CD4}" srcId="{AB3759A0-FE8C-43DA-8DB7-C4CF88B3B7AD}" destId="{313C2AE8-99CF-4474-A763-9B9B06847396}" srcOrd="0" destOrd="0" parTransId="{BFAA327F-EE5A-4E1D-BF7D-11C678EA61E9}" sibTransId="{20C0DC88-30BE-4916-B85A-8A6EC25E7CD2}"/>
    <dgm:cxn modelId="{DA434E45-B9D5-4C64-8FA6-38FD4EEF272B}" type="presParOf" srcId="{A9CAB82D-A551-431F-B66C-306CC585E693}" destId="{D78E6029-E83F-4A28-BE59-A740C12F2F3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E6029-E83F-4A28-BE59-A740C12F2F31}">
      <dsp:nvSpPr>
        <dsp:cNvPr id="0" name=""/>
        <dsp:cNvSpPr/>
      </dsp:nvSpPr>
      <dsp:spPr>
        <a:xfrm>
          <a:off x="0" y="0"/>
          <a:ext cx="7429520" cy="642290"/>
        </a:xfrm>
        <a:prstGeom prst="roundRect">
          <a:avLst/>
        </a:prstGeom>
        <a:solidFill>
          <a:schemeClr val="accent5">
            <a:tint val="45000"/>
          </a:schemeClr>
        </a:solidFill>
        <a:ln w="9525" cap="flat" cmpd="sng" algn="ctr">
          <a:solidFill>
            <a:schemeClr val="accent5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i="1" kern="1200" dirty="0" smtClean="0"/>
            <a:t>Plan prezentacji</a:t>
          </a:r>
          <a:endParaRPr lang="pl-PL" sz="2400" b="1" i="1" u="sng" kern="1200" dirty="0" smtClean="0"/>
        </a:p>
      </dsp:txBody>
      <dsp:txXfrm>
        <a:off x="31354" y="31354"/>
        <a:ext cx="7366812" cy="5795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E6029-E83F-4A28-BE59-A740C12F2F31}">
      <dsp:nvSpPr>
        <dsp:cNvPr id="0" name=""/>
        <dsp:cNvSpPr/>
      </dsp:nvSpPr>
      <dsp:spPr>
        <a:xfrm>
          <a:off x="0" y="0"/>
          <a:ext cx="7429520" cy="642290"/>
        </a:xfrm>
        <a:prstGeom prst="roundRect">
          <a:avLst/>
        </a:prstGeom>
        <a:solidFill>
          <a:schemeClr val="accent5">
            <a:tint val="45000"/>
          </a:schemeClr>
        </a:solidFill>
        <a:ln w="9525" cap="flat" cmpd="sng" algn="ctr">
          <a:solidFill>
            <a:schemeClr val="accent5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i="1" kern="1200" dirty="0" smtClean="0"/>
            <a:t>Podstawowe informacje o firmie DOMREL</a:t>
          </a:r>
          <a:endParaRPr lang="pl-PL" sz="2400" b="1" i="1" u="sng" kern="1200" dirty="0" smtClean="0"/>
        </a:p>
      </dsp:txBody>
      <dsp:txXfrm>
        <a:off x="31354" y="31354"/>
        <a:ext cx="7366812" cy="5795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216A7-4908-482E-97B3-EA1872F2D391}" type="datetimeFigureOut">
              <a:rPr lang="pl-PL" smtClean="0"/>
              <a:t>2013-06-03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17217-E77D-4344-9FC5-BC33EFF9498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3950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C765B-2E7B-470E-ABE6-085EB86234C6}" type="slidenum">
              <a:rPr lang="pl-PL" smtClean="0"/>
              <a:pPr/>
              <a:t>29</a:t>
            </a:fld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Wykaz najważniejszych</a:t>
            </a:r>
            <a:r>
              <a:rPr lang="pl-PL" baseline="0" dirty="0" smtClean="0"/>
              <a:t> zadań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C765B-2E7B-470E-ABE6-085EB86234C6}" type="slidenum">
              <a:rPr lang="pl-PL" smtClean="0"/>
              <a:pPr/>
              <a:t>39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Obszar.</a:t>
            </a:r>
          </a:p>
          <a:p>
            <a:r>
              <a:rPr lang="pl-PL" dirty="0" smtClean="0"/>
              <a:t>Studium</a:t>
            </a:r>
            <a:r>
              <a:rPr lang="pl-PL" baseline="0" dirty="0" smtClean="0"/>
              <a:t> opracowane niestety z uwagi na to że nasze procedury są bardzo rzetelnie przeprowadzony nie możemy pozwolić na to żeby oddziaływanie wchodziło na sąsiednie miejscowości w innych gminach.</a:t>
            </a:r>
          </a:p>
          <a:p>
            <a:endParaRPr lang="pl-PL" dirty="0" smtClean="0"/>
          </a:p>
          <a:p>
            <a:r>
              <a:rPr lang="pl-PL" dirty="0" smtClean="0"/>
              <a:t>Odległości zawsze</a:t>
            </a:r>
            <a:r>
              <a:rPr lang="pl-PL" baseline="0" dirty="0" smtClean="0"/>
              <a:t> bezpieczne dla miejscowości i mieszkańców. </a:t>
            </a:r>
          </a:p>
          <a:p>
            <a:r>
              <a:rPr lang="pl-PL" baseline="0" dirty="0" smtClean="0"/>
              <a:t>Warunek do DŚ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C765B-2E7B-470E-ABE6-085EB86234C6}" type="slidenum">
              <a:rPr lang="pl-PL" smtClean="0"/>
              <a:pPr/>
              <a:t>40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Przykład</a:t>
            </a:r>
            <a:r>
              <a:rPr lang="pl-PL" baseline="0" dirty="0" smtClean="0"/>
              <a:t> zrealizowanych dróg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C765B-2E7B-470E-ABE6-085EB86234C6}" type="slidenum">
              <a:rPr lang="pl-PL" smtClean="0"/>
              <a:pPr/>
              <a:t>41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Przykład</a:t>
            </a:r>
            <a:r>
              <a:rPr lang="pl-PL" baseline="0" dirty="0" smtClean="0"/>
              <a:t> zrealizowanych fundamentów.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C765B-2E7B-470E-ABE6-085EB86234C6}" type="slidenum">
              <a:rPr lang="pl-PL" smtClean="0"/>
              <a:pPr/>
              <a:t>42</a:t>
            </a:fld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C765B-2E7B-470E-ABE6-085EB86234C6}" type="slidenum">
              <a:rPr lang="pl-PL" smtClean="0"/>
              <a:pPr/>
              <a:t>43</a:t>
            </a:fld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Przykład</a:t>
            </a:r>
            <a:r>
              <a:rPr lang="pl-PL" baseline="0" dirty="0" smtClean="0"/>
              <a:t> kabli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C765B-2E7B-470E-ABE6-085EB86234C6}" type="slidenum">
              <a:rPr lang="pl-PL" smtClean="0"/>
              <a:pPr/>
              <a:t>44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Najważniejsze</a:t>
            </a:r>
            <a:r>
              <a:rPr lang="pl-PL" baseline="0" dirty="0" smtClean="0"/>
              <a:t> korzyści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C765B-2E7B-470E-ABE6-085EB86234C6}" type="slidenum">
              <a:rPr lang="pl-PL" smtClean="0"/>
              <a:pPr/>
              <a:t>45</a:t>
            </a:fld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Korzyści dla </a:t>
            </a:r>
            <a:r>
              <a:rPr lang="pl-PL" dirty="0" err="1" smtClean="0"/>
              <a:t>gminy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C765B-2E7B-470E-ABE6-085EB86234C6}" type="slidenum">
              <a:rPr lang="pl-PL" smtClean="0"/>
              <a:pPr/>
              <a:t>46</a:t>
            </a:fld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Przykładowe koszty</a:t>
            </a:r>
          </a:p>
          <a:p>
            <a:r>
              <a:rPr lang="pl-PL" baseline="0" dirty="0" smtClean="0"/>
              <a:t> Podatek od budowli na innej prezentacji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C765B-2E7B-470E-ABE6-085EB86234C6}" type="slidenum">
              <a:rPr lang="pl-PL" smtClean="0"/>
              <a:pPr/>
              <a:t>47</a:t>
            </a:fld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Środowisko.</a:t>
            </a:r>
          </a:p>
          <a:p>
            <a:r>
              <a:rPr lang="pl-PL" dirty="0" smtClean="0"/>
              <a:t>Bardzo ważny element</a:t>
            </a:r>
            <a:r>
              <a:rPr lang="pl-PL" baseline="0" dirty="0" smtClean="0"/>
              <a:t> przy lokalizowaniu inwestycji.</a:t>
            </a:r>
          </a:p>
          <a:p>
            <a:r>
              <a:rPr lang="pl-PL" baseline="0" dirty="0" smtClean="0"/>
              <a:t>Najważniejszy element DŚ wydawana prze p. Wójta po opiniowaniu w PPIS oraz RDOŚ.</a:t>
            </a:r>
            <a:endParaRPr lang="pl-PL" dirty="0" smtClean="0"/>
          </a:p>
          <a:p>
            <a:r>
              <a:rPr lang="pl-PL" dirty="0" smtClean="0"/>
              <a:t>Jest to część tylko tego na co musimy zwrócić uwagę.</a:t>
            </a:r>
          </a:p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C765B-2E7B-470E-ABE6-085EB86234C6}" type="slidenum">
              <a:rPr lang="pl-PL" smtClean="0"/>
              <a:pPr/>
              <a:t>48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C765B-2E7B-470E-ABE6-085EB86234C6}" type="slidenum">
              <a:rPr lang="pl-PL" smtClean="0"/>
              <a:pPr/>
              <a:t>30</a:t>
            </a:fld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Wykaz farm wiatrowych </a:t>
            </a:r>
          </a:p>
          <a:p>
            <a:r>
              <a:rPr lang="pl-PL" dirty="0" smtClean="0"/>
              <a:t>Jest to tylko część inwestycji.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C765B-2E7B-470E-ABE6-085EB86234C6}" type="slidenum">
              <a:rPr lang="pl-PL" smtClean="0"/>
              <a:pPr/>
              <a:t>49</a:t>
            </a:fld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1219D93-9E3C-4672-8834-83C86DD41769}" type="slidenum">
              <a:rPr lang="en-GB"/>
              <a:pPr/>
              <a:t>50</a:t>
            </a:fld>
            <a:endParaRPr lang="en-GB"/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3881647" y="8684472"/>
            <a:ext cx="2974765" cy="4565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53124" algn="l"/>
                <a:tab pos="907856" algn="l"/>
                <a:tab pos="1362585" algn="l"/>
                <a:tab pos="1817317" algn="l"/>
                <a:tab pos="2272047" algn="l"/>
                <a:tab pos="2726779" algn="l"/>
                <a:tab pos="3181509" algn="l"/>
                <a:tab pos="3636240" algn="l"/>
                <a:tab pos="4090970" algn="l"/>
                <a:tab pos="4545702" algn="l"/>
                <a:tab pos="5000432" algn="l"/>
                <a:tab pos="5455163" algn="l"/>
                <a:tab pos="5909893" algn="l"/>
                <a:tab pos="6364624" algn="l"/>
                <a:tab pos="6819355" algn="l"/>
                <a:tab pos="7274086" algn="l"/>
                <a:tab pos="7728816" algn="l"/>
                <a:tab pos="8183547" algn="l"/>
                <a:tab pos="8638278" algn="l"/>
                <a:tab pos="9093009" algn="l"/>
              </a:tabLst>
            </a:pPr>
            <a:fld id="{E1F5D00E-363E-4100-BB9E-89D8FFB19AC7}" type="slidenum">
              <a:rPr lang="en-GB" sz="13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tabLst>
                  <a:tab pos="453124" algn="l"/>
                  <a:tab pos="907856" algn="l"/>
                  <a:tab pos="1362585" algn="l"/>
                  <a:tab pos="1817317" algn="l"/>
                  <a:tab pos="2272047" algn="l"/>
                  <a:tab pos="2726779" algn="l"/>
                  <a:tab pos="3181509" algn="l"/>
                  <a:tab pos="3636240" algn="l"/>
                  <a:tab pos="4090970" algn="l"/>
                  <a:tab pos="4545702" algn="l"/>
                  <a:tab pos="5000432" algn="l"/>
                  <a:tab pos="5455163" algn="l"/>
                  <a:tab pos="5909893" algn="l"/>
                  <a:tab pos="6364624" algn="l"/>
                  <a:tab pos="6819355" algn="l"/>
                  <a:tab pos="7274086" algn="l"/>
                  <a:tab pos="7728816" algn="l"/>
                  <a:tab pos="8183547" algn="l"/>
                  <a:tab pos="8638278" algn="l"/>
                  <a:tab pos="9093009" algn="l"/>
                </a:tabLst>
              </a:pPr>
              <a:t>50</a:t>
            </a:fld>
            <a:endParaRPr lang="en-GB" sz="13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4820" name="Text Box 2"/>
          <p:cNvSpPr txBox="1">
            <a:spLocks noChangeArrowheads="1"/>
          </p:cNvSpPr>
          <p:nvPr/>
        </p:nvSpPr>
        <p:spPr bwMode="auto">
          <a:xfrm>
            <a:off x="1011707" y="695301"/>
            <a:ext cx="4834588" cy="342843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553" tIns="46277" rIns="92553" bIns="46277" anchor="ctr"/>
          <a:lstStyle/>
          <a:p>
            <a:endParaRPr lang="pl-PL"/>
          </a:p>
        </p:txBody>
      </p:sp>
      <p:sp>
        <p:nvSpPr>
          <p:cNvPr id="3482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84531" y="4341486"/>
            <a:ext cx="5485764" cy="4113222"/>
          </a:xfrm>
          <a:noFill/>
          <a:ln/>
        </p:spPr>
        <p:txBody>
          <a:bodyPr wrap="none" anchor="ctr"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 PIGEO</a:t>
            </a:r>
            <a:r>
              <a:rPr lang="pl-PL" baseline="0" dirty="0" smtClean="0"/>
              <a:t> jesteśmy członkiem Zarządu co świadczy o mocnej pozycji w branży.</a:t>
            </a:r>
          </a:p>
          <a:p>
            <a:r>
              <a:rPr lang="pl-PL" baseline="0" dirty="0" smtClean="0"/>
              <a:t>Łącznie ponad 75 projektów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C765B-2E7B-470E-ABE6-085EB86234C6}" type="slidenum">
              <a:rPr lang="pl-PL" smtClean="0"/>
              <a:pPr/>
              <a:t>31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Omówienie krótko</a:t>
            </a:r>
            <a:r>
              <a:rPr lang="pl-PL" baseline="0" dirty="0" smtClean="0"/>
              <a:t>  projektu. </a:t>
            </a:r>
          </a:p>
          <a:p>
            <a:r>
              <a:rPr lang="pl-PL" baseline="0" dirty="0" smtClean="0"/>
              <a:t>Projekt jest częścią dużego projektu 48 MW.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C765B-2E7B-470E-ABE6-085EB86234C6}" type="slidenum">
              <a:rPr lang="pl-PL" smtClean="0"/>
              <a:pPr/>
              <a:t>32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Inwestycja </a:t>
            </a:r>
            <a:r>
              <a:rPr lang="pl-PL" dirty="0" err="1" smtClean="0"/>
              <a:t>wpółfinansowa</a:t>
            </a:r>
            <a:r>
              <a:rPr lang="pl-PL" baseline="0" dirty="0" smtClean="0"/>
              <a:t> ze środków unijnych.</a:t>
            </a:r>
          </a:p>
          <a:p>
            <a:r>
              <a:rPr lang="pl-PL" baseline="0" dirty="0" smtClean="0"/>
              <a:t>Dofinansowanie </a:t>
            </a:r>
            <a:r>
              <a:rPr lang="pl-P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21,3 </a:t>
            </a:r>
            <a:r>
              <a:rPr lang="pl-PL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mln</a:t>
            </a:r>
            <a:r>
              <a:rPr lang="pl-PL" baseline="0" dirty="0" smtClean="0"/>
              <a:t>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C765B-2E7B-470E-ABE6-085EB86234C6}" type="slidenum">
              <a:rPr lang="pl-PL" smtClean="0"/>
              <a:pPr/>
              <a:t>33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C765B-2E7B-470E-ABE6-085EB86234C6}" type="slidenum">
              <a:rPr lang="pl-PL" smtClean="0"/>
              <a:pPr/>
              <a:t>35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Park zrealizowany na</a:t>
            </a:r>
            <a:r>
              <a:rPr lang="pl-PL" baseline="0" dirty="0" smtClean="0"/>
              <a:t> zlecenie zewnętrznego inwestora E.ON</a:t>
            </a:r>
          </a:p>
          <a:p>
            <a:r>
              <a:rPr lang="pl-PL" dirty="0" smtClean="0"/>
              <a:t>Moc pojedynczej EW 2,5 MW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C765B-2E7B-470E-ABE6-085EB86234C6}" type="slidenum">
              <a:rPr lang="pl-PL" smtClean="0"/>
              <a:pPr/>
              <a:t>36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Realizacja</a:t>
            </a:r>
            <a:r>
              <a:rPr lang="pl-PL" baseline="0" dirty="0" smtClean="0"/>
              <a:t> dla zewnętrznego inwestora</a:t>
            </a:r>
            <a:endParaRPr lang="pl-PL" dirty="0" smtClean="0"/>
          </a:p>
          <a:p>
            <a:r>
              <a:rPr lang="pl-PL" dirty="0" smtClean="0"/>
              <a:t>Projekt na 3 gminach w</a:t>
            </a:r>
            <a:r>
              <a:rPr lang="pl-PL" baseline="0" dirty="0" smtClean="0"/>
              <a:t> tym jedna w dolnośląskim.</a:t>
            </a:r>
          </a:p>
          <a:p>
            <a:endParaRPr lang="pl-PL" baseline="0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C765B-2E7B-470E-ABE6-085EB86234C6}" type="slidenum">
              <a:rPr lang="pl-PL" smtClean="0"/>
              <a:pPr/>
              <a:t>37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Wstępne rozmowy</a:t>
            </a:r>
            <a:r>
              <a:rPr lang="pl-PL" baseline="0" dirty="0" smtClean="0"/>
              <a:t> w 2012</a:t>
            </a:r>
          </a:p>
          <a:p>
            <a:r>
              <a:rPr lang="pl-PL" baseline="0" dirty="0" smtClean="0"/>
              <a:t>Rozpoznanie terenu, wizje w terenie, </a:t>
            </a:r>
          </a:p>
          <a:p>
            <a:r>
              <a:rPr lang="pl-PL" baseline="0" dirty="0" smtClean="0"/>
              <a:t>wstępny </a:t>
            </a:r>
            <a:r>
              <a:rPr lang="pl-PL" baseline="0" dirty="0" err="1" smtClean="0"/>
              <a:t>screning</a:t>
            </a:r>
            <a:r>
              <a:rPr lang="pl-PL" baseline="0" dirty="0" smtClean="0"/>
              <a:t> środowiskowy okres </a:t>
            </a:r>
            <a:r>
              <a:rPr lang="pl-PL" b="1" baseline="0" dirty="0" smtClean="0"/>
              <a:t>styczeń/luty 2013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C765B-2E7B-470E-ABE6-085EB86234C6}" type="slidenum">
              <a:rPr lang="pl-PL" smtClean="0"/>
              <a:pPr/>
              <a:t>38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2013-06-03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a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2013-06-03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Prostokąt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Łącznik prostoliniowy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2013-06-03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2013-06-03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Prostokąt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2013-06-03</a:t>
            </a:fld>
            <a:endParaRPr lang="pl-PL"/>
          </a:p>
        </p:txBody>
      </p:sp>
      <p:sp>
        <p:nvSpPr>
          <p:cNvPr id="8" name="Łącznik prostoliniowy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FD17FA3B-C404-4317-B0BC-953931111309}" type="datetimeFigureOut">
              <a:rPr lang="pl-PL" smtClean="0"/>
              <a:t>2013-06-03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Łącznik prostoliniowy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Symbol zastępczy zawartości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2" name="Symbol zastępczy zawartości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oliniowy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Prostokąt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Prostokąt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Prostokąt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2013-06-03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l-PL"/>
          </a:p>
        </p:txBody>
      </p:sp>
      <p:sp>
        <p:nvSpPr>
          <p:cNvPr id="15" name="Łącznik prostoliniowy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Symbol zastępczy zawartości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6" name="Symbol zastępczy zawartości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Elipsa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a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23" name="Tytuł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2013-06-03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Prostokąt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Prostokąt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2013-06-03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Prostokąt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Symbol zastępczy zawartości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21" name="Prostokąt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2013-06-03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Łącznik prostoliniowy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Prostokąt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a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2" name="Prostokąt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FD17FA3B-C404-4317-B0BC-953931111309}" type="datetimeFigureOut">
              <a:rPr lang="pl-PL" smtClean="0"/>
              <a:t>2013-06-03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2013-06-03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Łącznik prostoliniowy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22.wmf"/><Relationship Id="rId4" Type="http://schemas.openxmlformats.org/officeDocument/2006/relationships/diagramData" Target="../diagrams/data3.xml"/><Relationship Id="rId9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notesSlide" Target="../notesSlides/notesSlide3.xml"/><Relationship Id="rId7" Type="http://schemas.openxmlformats.org/officeDocument/2006/relationships/diagramQuickStyle" Target="../diagrams/quickStyl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22.wmf"/><Relationship Id="rId5" Type="http://schemas.openxmlformats.org/officeDocument/2006/relationships/diagramData" Target="../diagrams/data4.xml"/><Relationship Id="rId10" Type="http://schemas.openxmlformats.org/officeDocument/2006/relationships/oleObject" Target="../embeddings/oleObject2.bin"/><Relationship Id="rId4" Type="http://schemas.openxmlformats.org/officeDocument/2006/relationships/image" Target="../media/image23.png"/><Relationship Id="rId9" Type="http://schemas.microsoft.com/office/2007/relationships/diagramDrawing" Target="../diagrams/drawing4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5.xml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27.jpeg"/><Relationship Id="rId5" Type="http://schemas.openxmlformats.org/officeDocument/2006/relationships/diagramLayout" Target="../diagrams/layout5.xml"/><Relationship Id="rId10" Type="http://schemas.openxmlformats.org/officeDocument/2006/relationships/image" Target="../media/image26.jpeg"/><Relationship Id="rId4" Type="http://schemas.openxmlformats.org/officeDocument/2006/relationships/diagramData" Target="../diagrams/data5.xml"/><Relationship Id="rId9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30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33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4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9.xml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38.jpeg"/><Relationship Id="rId5" Type="http://schemas.openxmlformats.org/officeDocument/2006/relationships/diagramLayout" Target="../diagrams/layout9.xml"/><Relationship Id="rId10" Type="http://schemas.openxmlformats.org/officeDocument/2006/relationships/image" Target="../media/image37.jpeg"/><Relationship Id="rId4" Type="http://schemas.openxmlformats.org/officeDocument/2006/relationships/diagramData" Target="../diagrams/data9.xml"/><Relationship Id="rId9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37.jpeg"/><Relationship Id="rId7" Type="http://schemas.openxmlformats.org/officeDocument/2006/relationships/diagramLayout" Target="../diagrams/layou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0.xml"/><Relationship Id="rId5" Type="http://schemas.openxmlformats.org/officeDocument/2006/relationships/image" Target="../media/image39.jpeg"/><Relationship Id="rId10" Type="http://schemas.microsoft.com/office/2007/relationships/diagramDrawing" Target="../diagrams/drawing10.xml"/><Relationship Id="rId4" Type="http://schemas.openxmlformats.org/officeDocument/2006/relationships/image" Target="../media/image40.jpeg"/><Relationship Id="rId9" Type="http://schemas.openxmlformats.org/officeDocument/2006/relationships/diagramColors" Target="../diagrams/colors10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41.gif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41.gif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13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diagramLayout" Target="../diagrams/layout14.xml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4.xml"/><Relationship Id="rId11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microsoft.com/office/2007/relationships/diagramDrawing" Target="../diagrams/drawing14.xml"/><Relationship Id="rId4" Type="http://schemas.openxmlformats.org/officeDocument/2006/relationships/image" Target="../media/image45.jpeg"/><Relationship Id="rId9" Type="http://schemas.openxmlformats.org/officeDocument/2006/relationships/diagramColors" Target="../diagrams/colors1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11" Type="http://schemas.openxmlformats.org/officeDocument/2006/relationships/image" Target="../media/image53.jpeg"/><Relationship Id="rId5" Type="http://schemas.openxmlformats.org/officeDocument/2006/relationships/diagramQuickStyle" Target="../diagrams/quickStyle15.xml"/><Relationship Id="rId10" Type="http://schemas.openxmlformats.org/officeDocument/2006/relationships/image" Target="../media/image52.jpeg"/><Relationship Id="rId4" Type="http://schemas.openxmlformats.org/officeDocument/2006/relationships/diagramLayout" Target="../diagrams/layout15.xml"/><Relationship Id="rId9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59.jpeg"/><Relationship Id="rId7" Type="http://schemas.openxmlformats.org/officeDocument/2006/relationships/diagramColors" Target="../diagrams/colors16.xml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11" Type="http://schemas.openxmlformats.org/officeDocument/2006/relationships/image" Target="../media/image62.jpeg"/><Relationship Id="rId5" Type="http://schemas.openxmlformats.org/officeDocument/2006/relationships/diagramLayout" Target="../diagrams/layout16.xml"/><Relationship Id="rId10" Type="http://schemas.openxmlformats.org/officeDocument/2006/relationships/image" Target="../media/image61.jpeg"/><Relationship Id="rId4" Type="http://schemas.openxmlformats.org/officeDocument/2006/relationships/diagramData" Target="../diagrams/data16.xml"/><Relationship Id="rId9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image" Target="../media/image64.jpeg"/><Relationship Id="rId7" Type="http://schemas.openxmlformats.org/officeDocument/2006/relationships/diagramQuickStyle" Target="../diagrams/quickStyle1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8.xml"/><Relationship Id="rId5" Type="http://schemas.openxmlformats.org/officeDocument/2006/relationships/diagramData" Target="../diagrams/data18.xml"/><Relationship Id="rId4" Type="http://schemas.openxmlformats.org/officeDocument/2006/relationships/image" Target="../media/image41.gif"/><Relationship Id="rId9" Type="http://schemas.microsoft.com/office/2007/relationships/diagramDrawing" Target="../diagrams/drawing18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41.gif"/><Relationship Id="rId7" Type="http://schemas.openxmlformats.org/officeDocument/2006/relationships/diagramColors" Target="../diagrams/colors1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65.png"/><Relationship Id="rId7" Type="http://schemas.openxmlformats.org/officeDocument/2006/relationships/diagramColors" Target="../diagrams/colors2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image" Target="../media/image66.jpeg"/><Relationship Id="rId7" Type="http://schemas.openxmlformats.org/officeDocument/2006/relationships/diagramColors" Target="../diagrams/colors2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31640" y="3573016"/>
            <a:ext cx="7016824" cy="2016224"/>
          </a:xfrm>
        </p:spPr>
        <p:txBody>
          <a:bodyPr>
            <a:normAutofit/>
          </a:bodyPr>
          <a:lstStyle/>
          <a:p>
            <a:r>
              <a:rPr lang="pl-PL" sz="2400" dirty="0" smtClean="0">
                <a:latin typeface="Arial" pitchFamily="34" charset="0"/>
                <a:cs typeface="Arial" pitchFamily="34" charset="0"/>
              </a:rPr>
              <a:t>ZA OKRES OD 30.04. DO 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02</a:t>
            </a:r>
            <a:r>
              <a:rPr lang="pl-PL" sz="2400" dirty="0" smtClean="0">
                <a:latin typeface="Arial" pitchFamily="34" charset="0"/>
                <a:cs typeface="Arial" pitchFamily="34" charset="0"/>
              </a:rPr>
              <a:t>.06.2013  </a:t>
            </a: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INFORMACJA                              Z DZIAŁALNOŚCI WÓJTA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433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ug-mecinka\images\images_wspolne\filary\IMG_7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374274"/>
            <a:ext cx="5832648" cy="4019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\\ug-mecinka\images\images_wspolne\filary\IMG_76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410445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7973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15 maja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 smtClean="0"/>
              <a:t>Udział w spotkaniu samorządowców powiatu jaworskiego           i przedstawicieli organizacji pozarządowych z Piotrem Borysem Europosłem, Robertem Kropiwnickim Posłem na Sejm RP, Jerzym Łużniakiem Wicemarszałkiem Województwa Dolnośląskiego i Emilianem Berą z Urzędu Marszałkowskiego Województwa Dolnośląskiego.</a:t>
            </a:r>
          </a:p>
          <a:p>
            <a:pPr marL="0" indent="0" algn="just">
              <a:buNone/>
            </a:pPr>
            <a:endParaRPr lang="pl-PL" sz="2400" dirty="0"/>
          </a:p>
          <a:p>
            <a:pPr marL="0" indent="0" algn="just">
              <a:buNone/>
            </a:pPr>
            <a:r>
              <a:rPr lang="pl-PL" sz="2400" dirty="0" smtClean="0"/>
              <a:t>Celem spotkania było omówienie strategii Dolnego Śląska      w nowej perspektywie finansowej.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4105147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ug-mecinka\images\images_wspolne\powiat\IMG_76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1757"/>
            <a:ext cx="4320480" cy="27622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ug-mecinka\images\images_wspolne\powiat\IMG_76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26148"/>
            <a:ext cx="6465214" cy="338706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344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642350" cy="1143000"/>
          </a:xfrm>
        </p:spPr>
        <p:txBody>
          <a:bodyPr>
            <a:normAutofit fontScale="90000"/>
          </a:bodyPr>
          <a:lstStyle/>
          <a:p>
            <a:r>
              <a:rPr lang="pl-PL" sz="2800" b="1" smtClean="0"/>
              <a:t>System Ewidencji Inicjatyw Projektowych (SEIP) dla realizacji Strategii Rozwoju Dolnego Śląska 2020</a:t>
            </a:r>
            <a:endParaRPr lang="pl-PL" sz="2800" smtClean="0"/>
          </a:p>
        </p:txBody>
      </p:sp>
      <p:sp>
        <p:nvSpPr>
          <p:cNvPr id="2051" name="Symbol zastępczy zawartości 2"/>
          <p:cNvSpPr>
            <a:spLocks noGrp="1"/>
          </p:cNvSpPr>
          <p:nvPr>
            <p:ph idx="1"/>
          </p:nvPr>
        </p:nvSpPr>
        <p:spPr>
          <a:xfrm>
            <a:off x="0" y="4868863"/>
            <a:ext cx="9144000" cy="1512887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pl-PL" sz="2000" b="1" dirty="0" smtClean="0"/>
          </a:p>
          <a:p>
            <a:pPr algn="ctr">
              <a:buFont typeface="Arial" charset="0"/>
              <a:buNone/>
            </a:pP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>Urząd Marszałkowski Województwa Dolnośląskiego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 smtClean="0"/>
          </a:p>
        </p:txBody>
      </p:sp>
      <p:pic>
        <p:nvPicPr>
          <p:cNvPr id="2052" name="Obraz 3" descr="P:\STRATEGIA Diagnoza\STRATEGIA\2012-10-04 SRWD\20121005okładka strategii_KD_3_10_2 kopia.jpg"/>
          <p:cNvPicPr>
            <a:picLocks noChangeAspect="1" noChangeArrowheads="1"/>
          </p:cNvPicPr>
          <p:nvPr/>
        </p:nvPicPr>
        <p:blipFill>
          <a:blip r:embed="rId2" cstate="print"/>
          <a:srcRect l="4736" t="75446" r="53580" b="3796"/>
          <a:stretch>
            <a:fillRect/>
          </a:stretch>
        </p:blipFill>
        <p:spPr bwMode="auto">
          <a:xfrm>
            <a:off x="2484438" y="1989138"/>
            <a:ext cx="41370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354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Prostokąt 3"/>
          <p:cNvSpPr>
            <a:spLocks noChangeArrowheads="1"/>
          </p:cNvSpPr>
          <p:nvPr/>
        </p:nvSpPr>
        <p:spPr bwMode="auto">
          <a:xfrm>
            <a:off x="468313" y="1125538"/>
            <a:ext cx="867568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>
                <a:solidFill>
                  <a:srgbClr val="C00000"/>
                </a:solidFill>
              </a:rPr>
              <a:t>SEIP </a:t>
            </a:r>
            <a:r>
              <a:rPr lang="pl-PL" b="1"/>
              <a:t>– elektroniczny system gromadzący propozycje przedsięwzięć planowanych do realizacji przez potencjalnych beneficjentów, w tym </a:t>
            </a:r>
          </a:p>
          <a:p>
            <a:r>
              <a:rPr lang="pl-PL" b="1"/>
              <a:t>z wykorzystaniem przyszłych funduszy Unii Europejskiej. </a:t>
            </a:r>
          </a:p>
        </p:txBody>
      </p:sp>
      <p:sp>
        <p:nvSpPr>
          <p:cNvPr id="12" name="pole tekstowe 11"/>
          <p:cNvSpPr txBox="1"/>
          <p:nvPr/>
        </p:nvSpPr>
        <p:spPr>
          <a:xfrm rot="16200000">
            <a:off x="-3101181" y="3323432"/>
            <a:ext cx="66690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</a:rPr>
              <a:t>             </a:t>
            </a:r>
            <a:r>
              <a:rPr lang="pl-PL" sz="2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System Ewidencji Inicjatyw Projektowych</a:t>
            </a:r>
            <a:endParaRPr lang="pl-PL" sz="2000" b="1" dirty="0">
              <a:solidFill>
                <a:schemeClr val="bg1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076" name="Obraz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7288"/>
            <a:ext cx="14255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Symbol zastępczy zawartości 7"/>
          <p:cNvSpPr>
            <a:spLocks noGrp="1"/>
          </p:cNvSpPr>
          <p:nvPr>
            <p:ph idx="1"/>
          </p:nvPr>
        </p:nvSpPr>
        <p:spPr>
          <a:xfrm>
            <a:off x="539750" y="2205038"/>
            <a:ext cx="8147050" cy="2376487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None/>
            </a:pPr>
            <a:r>
              <a:rPr lang="pl-PL" sz="2000" b="1" dirty="0" smtClean="0">
                <a:solidFill>
                  <a:schemeClr val="tx2"/>
                </a:solidFill>
              </a:rPr>
              <a:t>CEL:</a:t>
            </a:r>
          </a:p>
          <a:p>
            <a:r>
              <a:rPr lang="pl-PL" sz="1600" b="1" dirty="0" smtClean="0"/>
              <a:t>rozpoznanie oczekiwań i potrzeb podmiotów  publicznych, gospodarczych i społecznych, które mogą być zrealizowane  w przyszłości na terenie Województwa Dolnośląskiego</a:t>
            </a:r>
          </a:p>
          <a:p>
            <a:pPr>
              <a:buFont typeface="Arial" charset="0"/>
              <a:buNone/>
            </a:pPr>
            <a:endParaRPr lang="pl-PL" sz="1600" b="1" dirty="0" smtClean="0"/>
          </a:p>
          <a:p>
            <a:r>
              <a:rPr lang="pl-PL" sz="1600" b="1" dirty="0" smtClean="0"/>
              <a:t>możliwość zgłaszania projektów przez Zarząd Województwa Dolnośląskiego w związku z aktualizacją Strategii Rozwoju Województwa Dolnośląskiego oraz przygotowywaniem Kontraktu Terytorialnego i nowego dolnośląskiego programu operacyjnego na okres 2014-2020</a:t>
            </a:r>
          </a:p>
        </p:txBody>
      </p:sp>
      <p:sp>
        <p:nvSpPr>
          <p:cNvPr id="6" name="Prostokąt 5"/>
          <p:cNvSpPr/>
          <p:nvPr/>
        </p:nvSpPr>
        <p:spPr>
          <a:xfrm>
            <a:off x="0" y="404813"/>
            <a:ext cx="9144000" cy="522287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latin typeface="+mn-lt"/>
              </a:rPr>
              <a:t>         </a:t>
            </a:r>
            <a:r>
              <a:rPr lang="pl-PL" sz="2800" b="1" dirty="0">
                <a:latin typeface="Calibri" pitchFamily="34" charset="0"/>
              </a:rPr>
              <a:t>1| Cel powstania SEIP</a:t>
            </a:r>
            <a:endParaRPr lang="pl-PL" sz="2800" b="1" dirty="0">
              <a:latin typeface="+mn-lt"/>
            </a:endParaRPr>
          </a:p>
        </p:txBody>
      </p:sp>
      <p:sp>
        <p:nvSpPr>
          <p:cNvPr id="8" name="Strzałka w dół 7"/>
          <p:cNvSpPr/>
          <p:nvPr/>
        </p:nvSpPr>
        <p:spPr>
          <a:xfrm>
            <a:off x="2627313" y="4508500"/>
            <a:ext cx="3960812" cy="576263"/>
          </a:xfrm>
          <a:prstGeom prst="downArrow">
            <a:avLst>
              <a:gd name="adj1" fmla="val 58515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942206" y="5428344"/>
            <a:ext cx="7632700" cy="831850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latin typeface="+mn-lt"/>
              </a:rPr>
              <a:t>Efektywne i racjonalne wykorzystanie środków na rozwój województwa, w tym funduszy UE</a:t>
            </a:r>
          </a:p>
        </p:txBody>
      </p:sp>
    </p:spTree>
    <p:extLst>
      <p:ext uri="{BB962C8B-B14F-4D97-AF65-F5344CB8AC3E}">
        <p14:creationId xmlns:p14="http://schemas.microsoft.com/office/powerpoint/2010/main" val="149815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az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850"/>
            <a:ext cx="14255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Symbol zastępczy zawartości 7"/>
          <p:cNvSpPr>
            <a:spLocks noGrp="1"/>
          </p:cNvSpPr>
          <p:nvPr>
            <p:ph idx="1"/>
          </p:nvPr>
        </p:nvSpPr>
        <p:spPr>
          <a:xfrm>
            <a:off x="827088" y="1412875"/>
            <a:ext cx="7786687" cy="2952750"/>
          </a:xfrm>
          <a:solidFill>
            <a:srgbClr val="92D050"/>
          </a:solidFill>
        </p:spPr>
        <p:txBody>
          <a:bodyPr>
            <a:normAutofit lnSpcReduction="10000"/>
          </a:bodyPr>
          <a:lstStyle/>
          <a:p>
            <a:r>
              <a:rPr lang="pl-PL" sz="2200" b="1" smtClean="0"/>
              <a:t>dążenie do  rozwiązania najistotniejszych problemów Dolnego Śląska</a:t>
            </a:r>
          </a:p>
          <a:p>
            <a:r>
              <a:rPr lang="pl-PL" sz="2200" b="1" smtClean="0"/>
              <a:t>jak najszerszy  zasięg oddziaływania</a:t>
            </a:r>
          </a:p>
          <a:p>
            <a:r>
              <a:rPr lang="pl-PL" sz="2200" b="1" smtClean="0"/>
              <a:t>zgodność z założeniami </a:t>
            </a:r>
            <a:r>
              <a:rPr lang="pl-PL" sz="2200" b="1" i="1" smtClean="0"/>
              <a:t>Strategii Rozwoju Województwa Dolnośląskiego 2020</a:t>
            </a:r>
          </a:p>
          <a:p>
            <a:r>
              <a:rPr lang="pl-PL" sz="2200" b="1" smtClean="0"/>
              <a:t>możliwość zgłaszania przedsięwzięć ujętych w </a:t>
            </a:r>
            <a:r>
              <a:rPr lang="pl-PL" sz="2200" b="1" i="1" smtClean="0"/>
              <a:t>Strategii</a:t>
            </a:r>
            <a:r>
              <a:rPr lang="pl-PL" sz="2200" b="1" smtClean="0"/>
              <a:t> po ich uprzednim uszczegółowieniu i doprecyzowaniu</a:t>
            </a:r>
          </a:p>
        </p:txBody>
      </p:sp>
      <p:pic>
        <p:nvPicPr>
          <p:cNvPr id="4100" name="Obraz 3" descr="P:\STRATEGIA Diagnoza\STRATEGIA\2012-10-04 SRWD\20121005okładka strategii_KD_3_10_2 kopia.jpg"/>
          <p:cNvPicPr>
            <a:picLocks noChangeAspect="1" noChangeArrowheads="1"/>
          </p:cNvPicPr>
          <p:nvPr/>
        </p:nvPicPr>
        <p:blipFill>
          <a:blip r:embed="rId3" cstate="print"/>
          <a:srcRect l="4736" t="75446" r="53580" b="3796"/>
          <a:stretch>
            <a:fillRect/>
          </a:stretch>
        </p:blipFill>
        <p:spPr bwMode="auto">
          <a:xfrm>
            <a:off x="2987675" y="4437063"/>
            <a:ext cx="3360738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0" y="404813"/>
            <a:ext cx="9144000" cy="522287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latin typeface="+mn-lt"/>
              </a:rPr>
              <a:t>      </a:t>
            </a:r>
            <a:r>
              <a:rPr lang="pl-PL" sz="2800" b="1" dirty="0">
                <a:latin typeface="Calibri" pitchFamily="34" charset="0"/>
              </a:rPr>
              <a:t>2| Charakter inicjatyw projektowych zgłaszanych do SEIP</a:t>
            </a:r>
            <a:endParaRPr lang="pl-PL" sz="2800" b="1" dirty="0">
              <a:latin typeface="+mn-lt"/>
            </a:endParaRPr>
          </a:p>
        </p:txBody>
      </p:sp>
      <p:sp>
        <p:nvSpPr>
          <p:cNvPr id="8" name="pole tekstowe 7"/>
          <p:cNvSpPr txBox="1"/>
          <p:nvPr/>
        </p:nvSpPr>
        <p:spPr>
          <a:xfrm rot="16200000">
            <a:off x="-3101181" y="3323432"/>
            <a:ext cx="66690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</a:rPr>
              <a:t>             </a:t>
            </a:r>
            <a:r>
              <a:rPr lang="pl-PL" sz="2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System Ewidencji Inicjatyw Projektowych</a:t>
            </a:r>
            <a:endParaRPr lang="pl-PL" sz="2000" b="1" dirty="0">
              <a:solidFill>
                <a:schemeClr val="bg1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0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az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850"/>
            <a:ext cx="14255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Symbol zastępczy zawartości 7"/>
          <p:cNvSpPr>
            <a:spLocks noGrp="1"/>
          </p:cNvSpPr>
          <p:nvPr>
            <p:ph idx="1"/>
          </p:nvPr>
        </p:nvSpPr>
        <p:spPr>
          <a:xfrm>
            <a:off x="1476375" y="1412875"/>
            <a:ext cx="7497763" cy="49688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pl-PL" sz="2000" b="1" smtClean="0"/>
              <a:t>dane podmiotu zgłaszającego inicjatywę</a:t>
            </a:r>
          </a:p>
          <a:p>
            <a:pPr>
              <a:lnSpc>
                <a:spcPct val="150000"/>
              </a:lnSpc>
            </a:pPr>
            <a:r>
              <a:rPr lang="pl-PL" sz="2000" b="1" smtClean="0"/>
              <a:t>tytuł inicjatywy</a:t>
            </a:r>
          </a:p>
          <a:p>
            <a:pPr>
              <a:lnSpc>
                <a:spcPct val="150000"/>
              </a:lnSpc>
            </a:pPr>
            <a:r>
              <a:rPr lang="pl-PL" sz="2000" b="1" smtClean="0"/>
              <a:t>uszczegółowienie  informacji o inicjatywie:</a:t>
            </a:r>
          </a:p>
          <a:p>
            <a:pPr lvl="1"/>
            <a:r>
              <a:rPr lang="pl-PL" sz="2000" b="1" i="1" smtClean="0"/>
              <a:t>zgodność z założeniami Strategii Rozwoju Województwa Dolnośląskiego 2020 oraz celami i priorytetami UE</a:t>
            </a:r>
          </a:p>
          <a:p>
            <a:pPr lvl="1"/>
            <a:r>
              <a:rPr lang="pl-PL" sz="2000" b="1" i="1" smtClean="0"/>
              <a:t>całkowita wartość i oczekiwane dofinansowanie inicjatywy</a:t>
            </a:r>
          </a:p>
          <a:p>
            <a:pPr lvl="1"/>
            <a:r>
              <a:rPr lang="pl-PL" sz="2000" b="1" i="1" smtClean="0"/>
              <a:t>rodzaj inicjatywy:  infrastrukuralna lub społeczna</a:t>
            </a:r>
          </a:p>
          <a:p>
            <a:pPr lvl="1"/>
            <a:r>
              <a:rPr lang="pl-PL" sz="2000" b="1" i="1" smtClean="0"/>
              <a:t>uzasadnienie zgłoszenia inicjatywy</a:t>
            </a:r>
          </a:p>
          <a:p>
            <a:pPr lvl="1"/>
            <a:r>
              <a:rPr lang="pl-PL" sz="2000" b="1" i="1" smtClean="0"/>
              <a:t>określenie zasięgu jej oddziaływania</a:t>
            </a:r>
          </a:p>
          <a:p>
            <a:pPr lvl="1"/>
            <a:r>
              <a:rPr lang="pl-PL" sz="2000" b="1" i="1" smtClean="0"/>
              <a:t>sugerowany realizator i partnerzy inicjatywy</a:t>
            </a:r>
          </a:p>
          <a:p>
            <a:pPr lvl="1"/>
            <a:r>
              <a:rPr lang="pl-PL" sz="2000" b="1" i="1" smtClean="0"/>
              <a:t>opis inicjatywy i jej spodziewane efekty</a:t>
            </a:r>
          </a:p>
          <a:p>
            <a:pPr lvl="1"/>
            <a:r>
              <a:rPr lang="pl-PL" sz="2000" b="1" i="1" smtClean="0"/>
              <a:t>gotowość finansowa i techniczna do realizacji</a:t>
            </a:r>
          </a:p>
          <a:p>
            <a:pPr lvl="1"/>
            <a:endParaRPr lang="pl-PL" sz="1800" b="1" smtClean="0"/>
          </a:p>
          <a:p>
            <a:pPr lvl="1">
              <a:buFont typeface="Arial" charset="0"/>
              <a:buNone/>
            </a:pPr>
            <a:endParaRPr lang="pl-PL" sz="1800" b="1" smtClean="0"/>
          </a:p>
        </p:txBody>
      </p:sp>
      <p:sp>
        <p:nvSpPr>
          <p:cNvPr id="7" name="Prostokąt 6"/>
          <p:cNvSpPr/>
          <p:nvPr/>
        </p:nvSpPr>
        <p:spPr>
          <a:xfrm>
            <a:off x="0" y="404813"/>
            <a:ext cx="9144000" cy="522287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latin typeface="+mn-lt"/>
              </a:rPr>
              <a:t>      </a:t>
            </a:r>
            <a:r>
              <a:rPr lang="pl-PL" sz="2800" b="1" dirty="0">
                <a:latin typeface="Calibri" pitchFamily="34" charset="0"/>
              </a:rPr>
              <a:t>3| Sposób zgłaszania inicjatyw projektowych</a:t>
            </a:r>
            <a:endParaRPr lang="pl-PL" sz="2800" b="1" dirty="0">
              <a:latin typeface="+mn-lt"/>
            </a:endParaRPr>
          </a:p>
        </p:txBody>
      </p:sp>
      <p:sp>
        <p:nvSpPr>
          <p:cNvPr id="8" name="pole tekstowe 7"/>
          <p:cNvSpPr txBox="1"/>
          <p:nvPr/>
        </p:nvSpPr>
        <p:spPr>
          <a:xfrm rot="16200000">
            <a:off x="-3101181" y="3323432"/>
            <a:ext cx="66690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</a:rPr>
              <a:t>             </a:t>
            </a:r>
            <a:r>
              <a:rPr lang="pl-PL" sz="2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System Ewidencji Inicjatyw Projektowych</a:t>
            </a:r>
            <a:endParaRPr lang="pl-PL" sz="2000" b="1" dirty="0">
              <a:solidFill>
                <a:schemeClr val="bg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126" name="Tytuł 1"/>
          <p:cNvSpPr>
            <a:spLocks noGrp="1"/>
          </p:cNvSpPr>
          <p:nvPr>
            <p:ph type="title"/>
          </p:nvPr>
        </p:nvSpPr>
        <p:spPr>
          <a:xfrm>
            <a:off x="539750" y="1052513"/>
            <a:ext cx="7993063" cy="504825"/>
          </a:xfrm>
          <a:solidFill>
            <a:srgbClr val="0070C0">
              <a:alpha val="69019"/>
            </a:srgbClr>
          </a:solidFill>
        </p:spPr>
        <p:txBody>
          <a:bodyPr>
            <a:normAutofit fontScale="90000"/>
          </a:bodyPr>
          <a:lstStyle/>
          <a:p>
            <a:pPr algn="l"/>
            <a:r>
              <a:rPr lang="pl-PL" sz="2800" b="1" smtClean="0"/>
              <a:t>Elektroniczny formularz:</a:t>
            </a:r>
            <a:endParaRPr lang="pl-PL" sz="2800" smtClean="0"/>
          </a:p>
        </p:txBody>
      </p:sp>
    </p:spTree>
    <p:extLst>
      <p:ext uri="{BB962C8B-B14F-4D97-AF65-F5344CB8AC3E}">
        <p14:creationId xmlns:p14="http://schemas.microsoft.com/office/powerpoint/2010/main" val="429201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az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850"/>
            <a:ext cx="14255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0" y="404813"/>
            <a:ext cx="9144000" cy="522287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latin typeface="+mn-lt"/>
              </a:rPr>
              <a:t>      </a:t>
            </a:r>
            <a:r>
              <a:rPr lang="pl-PL" sz="2800" b="1" dirty="0">
                <a:latin typeface="Calibri" pitchFamily="34" charset="0"/>
              </a:rPr>
              <a:t>4| Prace w ramach SEIP </a:t>
            </a:r>
            <a:endParaRPr lang="pl-PL" sz="2800" b="1" dirty="0">
              <a:latin typeface="+mn-lt"/>
            </a:endParaRPr>
          </a:p>
        </p:txBody>
      </p:sp>
      <p:sp>
        <p:nvSpPr>
          <p:cNvPr id="8" name="pole tekstowe 7"/>
          <p:cNvSpPr txBox="1"/>
          <p:nvPr/>
        </p:nvSpPr>
        <p:spPr>
          <a:xfrm rot="16200000">
            <a:off x="-3101181" y="3323432"/>
            <a:ext cx="66690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</a:rPr>
              <a:t>             </a:t>
            </a:r>
            <a:r>
              <a:rPr lang="pl-PL" sz="2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System Ewidencji Inicjatyw Projektowych</a:t>
            </a:r>
            <a:endParaRPr lang="pl-PL" sz="2000" b="1" dirty="0">
              <a:solidFill>
                <a:schemeClr val="bg1">
                  <a:lumMod val="75000"/>
                </a:schemeClr>
              </a:solidFill>
              <a:latin typeface="+mn-lt"/>
              <a:cs typeface="+mn-cs"/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539750" y="1052513"/>
          <a:ext cx="8280920" cy="202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40560"/>
                <a:gridCol w="3240360"/>
              </a:tblGrid>
              <a:tr h="370840">
                <a:tc>
                  <a:txBody>
                    <a:bodyPr/>
                    <a:lstStyle/>
                    <a:p>
                      <a:r>
                        <a:rPr lang="pl-PL" b="1" dirty="0" smtClean="0"/>
                        <a:t>Liczba zgłoszonych inicjatyw projektowych, </a:t>
                      </a:r>
                    </a:p>
                    <a:p>
                      <a:r>
                        <a:rPr lang="pl-PL" b="1" dirty="0" smtClean="0"/>
                        <a:t>w tym: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b="1" dirty="0" smtClean="0"/>
                        <a:t>1401</a:t>
                      </a:r>
                      <a:endParaRPr lang="pl-PL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inicjatywy infrastrukturalne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 smtClean="0"/>
                        <a:t>1067</a:t>
                      </a:r>
                      <a:endParaRPr lang="pl-PL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inicjatywy społeczne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dirty="0" smtClean="0"/>
                        <a:t>334</a:t>
                      </a:r>
                      <a:endParaRPr lang="pl-PL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2416">
                <a:tc>
                  <a:txBody>
                    <a:bodyPr/>
                    <a:lstStyle/>
                    <a:p>
                      <a:r>
                        <a:rPr lang="pl-PL" b="1" dirty="0" smtClean="0"/>
                        <a:t>Wartość </a:t>
                      </a:r>
                      <a:r>
                        <a:rPr lang="pl-PL" sz="1800" b="1" dirty="0" smtClean="0"/>
                        <a:t>zgłoszonych inicjatyw 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dirty="0" smtClean="0"/>
                        <a:t>47 558 357 000,00 zł</a:t>
                      </a:r>
                      <a:endParaRPr lang="pl-PL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3851275" y="2997200"/>
          <a:ext cx="4968552" cy="3526234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839879"/>
                <a:gridCol w="616505"/>
                <a:gridCol w="792088"/>
                <a:gridCol w="720080"/>
              </a:tblGrid>
              <a:tr h="4674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 smtClean="0"/>
                        <a:t>CELE SRWD</a:t>
                      </a:r>
                      <a:endParaRPr lang="pl-P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70" marR="6197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b="0" dirty="0" smtClean="0">
                          <a:latin typeface="Calibri"/>
                          <a:ea typeface="Calibri"/>
                          <a:cs typeface="Times New Roman"/>
                        </a:rPr>
                        <a:t>ogółem</a:t>
                      </a:r>
                      <a:endParaRPr lang="pl-PL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70" marR="6197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b="0" dirty="0"/>
                        <a:t>i</a:t>
                      </a:r>
                      <a:r>
                        <a:rPr lang="pl-PL" sz="900" b="0" dirty="0" smtClean="0"/>
                        <a:t>nicjatywa infrastrukturalna</a:t>
                      </a:r>
                      <a:endParaRPr lang="pl-PL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b="0" dirty="0"/>
                        <a:t>i</a:t>
                      </a:r>
                      <a:r>
                        <a:rPr lang="pl-PL" sz="900" b="0" dirty="0" smtClean="0"/>
                        <a:t>nicjatywa </a:t>
                      </a:r>
                      <a:r>
                        <a:rPr lang="pl-PL" sz="900" b="0" dirty="0"/>
                        <a:t>społeczna</a:t>
                      </a:r>
                      <a:endParaRPr lang="pl-PL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057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Rozwój gospodarki opartej na wiedzy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70" marR="619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/>
                        <a:t>66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70" marR="619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/>
                        <a:t>40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/>
                        <a:t>26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16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Zrównoważony transport i poprawa dostępności transportowej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70" marR="619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/>
                        <a:t>267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70" marR="619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/>
                        <a:t>265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/>
                        <a:t>2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16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/>
                        <a:t>Wzrost konkurencyjności przedsiębiorstw, zwłaszcza MŚP</a:t>
                      </a:r>
                      <a:endParaRPr lang="pl-PL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70" marR="619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/>
                        <a:t>71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70" marR="619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/>
                        <a:t>49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/>
                        <a:t>22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74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Ochrona ś</a:t>
                      </a:r>
                      <a:r>
                        <a:rPr lang="pl-PL" sz="1000" dirty="0" smtClean="0"/>
                        <a:t>rodowiska naturalnego</a:t>
                      </a:r>
                      <a:r>
                        <a:rPr lang="pl-PL" sz="1000" dirty="0"/>
                        <a:t>, efektywne wykorzystanie zasobów oraz dostosowanie do zmian klimatu i poprawa poziomu bezpieczeństwa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70" marR="619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/>
                        <a:t>349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70" marR="619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/>
                        <a:t>334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/>
                        <a:t>15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16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Zwiększenie dostępności technologii komunikacyjno-informacyjnych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70" marR="619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/>
                        <a:t>65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70" marR="619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/>
                        <a:t>56</a:t>
                      </a:r>
                      <a:endParaRPr lang="pl-PL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/>
                        <a:t>9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57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/>
                        <a:t>Wzrost zatrudnienia i mobilności pracowników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70" marR="619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/>
                        <a:t>40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70" marR="619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/>
                        <a:t>18</a:t>
                      </a:r>
                      <a:endParaRPr lang="pl-PL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/>
                        <a:t>22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16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/>
                        <a:t>Włączenie społeczne, podnoszenie poziomu i jakości życia  </a:t>
                      </a:r>
                      <a:endParaRPr lang="pl-PL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70" marR="619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/>
                        <a:t>330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70" marR="619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/>
                        <a:t>209</a:t>
                      </a:r>
                      <a:endParaRPr lang="pl-PL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/>
                        <a:t>121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57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/>
                        <a:t>Podniesienie poziomu edukacji, kształcenie ustawiczne</a:t>
                      </a:r>
                      <a:endParaRPr lang="pl-PL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70" marR="619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/>
                        <a:t>213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70" marR="619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/>
                        <a:t>96</a:t>
                      </a:r>
                      <a:endParaRPr lang="pl-PL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/>
                        <a:t>117</a:t>
                      </a:r>
                      <a:endParaRPr lang="pl-PL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5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latin typeface="Calibri"/>
                          <a:ea typeface="Calibri"/>
                          <a:cs typeface="Times New Roman"/>
                        </a:rPr>
                        <a:t>SUMA</a:t>
                      </a:r>
                      <a:endParaRPr lang="pl-PL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70" marR="619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b="1" dirty="0"/>
                        <a:t>1401</a:t>
                      </a:r>
                      <a:endParaRPr lang="pl-PL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70" marR="619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b="1" dirty="0"/>
                        <a:t>1067</a:t>
                      </a:r>
                      <a:endParaRPr lang="pl-PL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b="1" dirty="0"/>
                        <a:t>334</a:t>
                      </a:r>
                      <a:endParaRPr lang="pl-PL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ela 13"/>
          <p:cNvGraphicFramePr>
            <a:graphicFrameLocks noGrp="1"/>
          </p:cNvGraphicFramePr>
          <p:nvPr/>
        </p:nvGraphicFramePr>
        <p:xfrm>
          <a:off x="539750" y="2997200"/>
          <a:ext cx="3096344" cy="3092344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232248"/>
                <a:gridCol w="864096"/>
              </a:tblGrid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/>
                        <a:t>MAKROSFERY</a:t>
                      </a:r>
                      <a:endParaRPr lang="pl-P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dirty="0" smtClean="0">
                          <a:latin typeface="Calibri"/>
                          <a:ea typeface="Calibri"/>
                          <a:cs typeface="Times New Roman"/>
                        </a:rPr>
                        <a:t>ogółem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67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dirty="0"/>
                        <a:t>Infrastruktura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/>
                        <a:t>374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35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dirty="0"/>
                        <a:t>Rozwój obszarów miejskich i wiejskich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/>
                        <a:t>162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7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dirty="0"/>
                        <a:t>Zasoby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/>
                        <a:t>48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7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dirty="0"/>
                        <a:t>Turystyka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/>
                        <a:t>126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7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dirty="0"/>
                        <a:t>Zdrowie i Bezpieczeństwo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/>
                        <a:t>186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35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dirty="0"/>
                        <a:t>Edukacja, Nauka, </a:t>
                      </a:r>
                      <a:r>
                        <a:rPr lang="pl-PL" sz="1100" dirty="0" smtClean="0"/>
                        <a:t>Kultura, Sport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dirty="0" smtClean="0"/>
                        <a:t>i </a:t>
                      </a:r>
                      <a:r>
                        <a:rPr lang="pl-PL" sz="1100" dirty="0"/>
                        <a:t>Informacja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/>
                        <a:t>263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7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dirty="0"/>
                        <a:t>Społeczeństwo i Partnerstwo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/>
                        <a:t>140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7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dirty="0"/>
                        <a:t>Przedsiębiorczość i Innowacyjność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/>
                        <a:t>112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2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latin typeface="Calibri"/>
                          <a:ea typeface="Calibri"/>
                          <a:cs typeface="Times New Roman"/>
                        </a:rPr>
                        <a:t>SUMA</a:t>
                      </a:r>
                      <a:endParaRPr lang="pl-P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b="1" dirty="0"/>
                        <a:t>1401</a:t>
                      </a:r>
                      <a:endParaRPr lang="pl-P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809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az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5850"/>
            <a:ext cx="14255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0" y="404813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latin typeface="+mn-lt"/>
              </a:rPr>
              <a:t> </a:t>
            </a:r>
            <a:r>
              <a:rPr lang="pl-PL" sz="2800" b="1" dirty="0">
                <a:latin typeface="Calibri" pitchFamily="34" charset="0"/>
              </a:rPr>
              <a:t>5| Inicjatywy projektowe na terenie </a:t>
            </a:r>
            <a:r>
              <a:rPr lang="pl-PL" sz="2800" b="1" dirty="0" smtClean="0">
                <a:latin typeface="Calibri" pitchFamily="34" charset="0"/>
              </a:rPr>
              <a:t>powiatu jaworskiego</a:t>
            </a:r>
            <a:endParaRPr lang="pl-PL" sz="2800" b="1" dirty="0">
              <a:latin typeface="+mn-lt"/>
            </a:endParaRPr>
          </a:p>
        </p:txBody>
      </p:sp>
      <p:sp>
        <p:nvSpPr>
          <p:cNvPr id="8" name="pole tekstowe 7"/>
          <p:cNvSpPr txBox="1"/>
          <p:nvPr/>
        </p:nvSpPr>
        <p:spPr>
          <a:xfrm rot="16200000">
            <a:off x="-3101181" y="3323432"/>
            <a:ext cx="66690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>
                    <a:lumMod val="75000"/>
                  </a:schemeClr>
                </a:solidFill>
                <a:latin typeface="+mn-lt"/>
                <a:cs typeface="+mn-cs"/>
              </a:rPr>
              <a:t>             </a:t>
            </a:r>
            <a:r>
              <a:rPr lang="pl-PL" sz="20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System Ewidencji Inicjatyw Projektowych</a:t>
            </a:r>
            <a:endParaRPr lang="pl-PL" sz="2000" b="1" dirty="0">
              <a:solidFill>
                <a:schemeClr val="bg1">
                  <a:lumMod val="75000"/>
                </a:schemeClr>
              </a:solidFill>
              <a:latin typeface="+mn-lt"/>
              <a:cs typeface="+mn-cs"/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539750" y="1341438"/>
          <a:ext cx="8280920" cy="1376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6386"/>
                <a:gridCol w="3024534"/>
              </a:tblGrid>
              <a:tr h="370840">
                <a:tc>
                  <a:txBody>
                    <a:bodyPr/>
                    <a:lstStyle/>
                    <a:p>
                      <a:r>
                        <a:rPr lang="pl-PL" b="1" dirty="0" smtClean="0"/>
                        <a:t>Wartość </a:t>
                      </a:r>
                      <a:r>
                        <a:rPr lang="pl-PL" sz="1800" b="1" dirty="0" smtClean="0"/>
                        <a:t>zgłoszonych inicjatyw 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1 578 986 000 zł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Oczekiwane dofinansowanie inicjatyw  ze środków UE 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1 265 181 000 zł</a:t>
                      </a:r>
                      <a:endParaRPr lang="pl-PL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2416">
                <a:tc>
                  <a:txBody>
                    <a:bodyPr/>
                    <a:lstStyle/>
                    <a:p>
                      <a:r>
                        <a:rPr lang="pl-PL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Pozostałe środki</a:t>
                      </a:r>
                      <a:r>
                        <a:rPr lang="pl-PL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313 805 000 zł</a:t>
                      </a:r>
                      <a:endParaRPr lang="pl-PL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539552" y="2780928"/>
          <a:ext cx="4608512" cy="2861479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3960440"/>
                <a:gridCol w="648072"/>
              </a:tblGrid>
              <a:tr h="4674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 smtClean="0"/>
                        <a:t>CELE SRWD</a:t>
                      </a:r>
                      <a:endParaRPr lang="pl-P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70" marR="6197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b="0" dirty="0" smtClean="0">
                          <a:latin typeface="Calibri"/>
                          <a:ea typeface="Calibri"/>
                          <a:cs typeface="Times New Roman"/>
                        </a:rPr>
                        <a:t>Liczba projektów</a:t>
                      </a:r>
                      <a:endParaRPr lang="pl-PL" sz="9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70" marR="6197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116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Rozwój gospodarki opartej na wiedzy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09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Zrównoważony transport i poprawa dostępności transportowej 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 smtClean="0"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pl-PL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57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dirty="0">
                          <a:latin typeface="Calibri"/>
                          <a:ea typeface="Calibri"/>
                          <a:cs typeface="Times New Roman"/>
                        </a:rPr>
                        <a:t>Ochrona </a:t>
                      </a:r>
                      <a:r>
                        <a:rPr lang="pl-PL" sz="1100" dirty="0" smtClean="0">
                          <a:latin typeface="Calibri"/>
                          <a:ea typeface="Calibri"/>
                          <a:cs typeface="Times New Roman"/>
                        </a:rPr>
                        <a:t>środowiska naturalnego</a:t>
                      </a:r>
                      <a:r>
                        <a:rPr lang="pl-PL" sz="1100" dirty="0">
                          <a:latin typeface="Calibri"/>
                          <a:ea typeface="Calibri"/>
                          <a:cs typeface="Times New Roman"/>
                        </a:rPr>
                        <a:t>, efektywne wykorzystanie zasobów oraz dostosowanie do zmian klimatu i poprawa poziomu bezpieczeństwa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l-PL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57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Zwiększenie dostępności technologii komunikacyjno-informacyjnych</a:t>
                      </a:r>
                      <a:endParaRPr lang="pl-PL" sz="11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57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Włączenie społeczne, podnoszenie poziomu i jakości życia</a:t>
                      </a:r>
                      <a:endParaRPr lang="pl-PL" sz="11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57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Podniesienie poziomu edukacji, kształcenie ustawiczne</a:t>
                      </a:r>
                      <a:endParaRPr lang="pl-PL" sz="11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73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latin typeface="Calibri"/>
                          <a:ea typeface="Calibri"/>
                          <a:cs typeface="Times New Roman"/>
                        </a:rPr>
                        <a:t>SUMA</a:t>
                      </a:r>
                      <a:endParaRPr lang="pl-PL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970" marR="6197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latin typeface="Calibri"/>
                          <a:ea typeface="Calibri"/>
                          <a:cs typeface="Times New Roman"/>
                        </a:rPr>
                        <a:t>23</a:t>
                      </a:r>
                      <a:endParaRPr lang="pl-P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ela 13"/>
          <p:cNvGraphicFramePr>
            <a:graphicFrameLocks noGrp="1"/>
          </p:cNvGraphicFramePr>
          <p:nvPr/>
        </p:nvGraphicFramePr>
        <p:xfrm>
          <a:off x="5508104" y="2780928"/>
          <a:ext cx="3312170" cy="260878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664296"/>
                <a:gridCol w="647874"/>
              </a:tblGrid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/>
                        <a:t>MAKROSFERY</a:t>
                      </a:r>
                      <a:endParaRPr lang="pl-P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900" b="0" dirty="0" smtClean="0">
                          <a:latin typeface="+mn-lt"/>
                          <a:ea typeface="Calibri"/>
                          <a:cs typeface="Times New Roman"/>
                        </a:rPr>
                        <a:t>Liczba projektów</a:t>
                      </a:r>
                      <a:endParaRPr lang="pl-PL" sz="900" b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67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latin typeface="Calibri"/>
                          <a:ea typeface="Calibri"/>
                          <a:cs typeface="Times New Roman"/>
                        </a:rPr>
                        <a:t>Infrastruktura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b="1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7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latin typeface="Calibri"/>
                          <a:ea typeface="Calibri"/>
                          <a:cs typeface="Times New Roman"/>
                        </a:rPr>
                        <a:t>Rozwój obszarów miejskich i wiejskich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b="1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7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latin typeface="Calibri"/>
                          <a:ea typeface="Calibri"/>
                          <a:cs typeface="Times New Roman"/>
                        </a:rPr>
                        <a:t>Turystyka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b="1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7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latin typeface="Calibri"/>
                          <a:ea typeface="Calibri"/>
                          <a:cs typeface="Times New Roman"/>
                        </a:rPr>
                        <a:t>Zdrowie i Bezpieczeństwo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b="1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7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latin typeface="Calibri"/>
                          <a:ea typeface="Calibri"/>
                          <a:cs typeface="Times New Roman"/>
                        </a:rPr>
                        <a:t>Edukacja, nauka, kultura, sport i informacja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b="1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7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>
                          <a:latin typeface="Calibri"/>
                          <a:ea typeface="Calibri"/>
                          <a:cs typeface="Times New Roman"/>
                        </a:rPr>
                        <a:t>Społeczność i partnerstwo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b="1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pl-PL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7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dirty="0">
                          <a:latin typeface="Calibri"/>
                          <a:ea typeface="Calibri"/>
                          <a:cs typeface="Times New Roman"/>
                        </a:rPr>
                        <a:t>Przedsiębiorczość i innowacyjność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pl-PL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75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latin typeface="+mn-lt"/>
                          <a:ea typeface="Calibri"/>
                          <a:cs typeface="Times New Roman"/>
                        </a:rPr>
                        <a:t>SUMA</a:t>
                      </a:r>
                      <a:endParaRPr lang="pl-PL" sz="1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1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endParaRPr lang="pl-PL" sz="1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39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/>
          <p:cNvSpPr/>
          <p:nvPr/>
        </p:nvSpPr>
        <p:spPr>
          <a:xfrm>
            <a:off x="4932363" y="1484313"/>
            <a:ext cx="1152525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5219700" y="1636713"/>
            <a:ext cx="792163" cy="207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5651500" y="1916113"/>
            <a:ext cx="415925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7" name="Prostokąt 16"/>
          <p:cNvSpPr/>
          <p:nvPr/>
        </p:nvSpPr>
        <p:spPr>
          <a:xfrm>
            <a:off x="5580063" y="4437063"/>
            <a:ext cx="647700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2411413" y="4508500"/>
            <a:ext cx="647700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5372100" y="1773238"/>
            <a:ext cx="639763" cy="223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8200" name="Obraz 9" descr="P:\STRATEGIA Diagnoza\STRATEGIA\2012-10-04 SRWD\20121005okładka strategii_KD_3_10_2 kopia.jpg"/>
          <p:cNvPicPr>
            <a:picLocks noChangeAspect="1" noChangeArrowheads="1"/>
          </p:cNvPicPr>
          <p:nvPr/>
        </p:nvPicPr>
        <p:blipFill>
          <a:blip r:embed="rId2" cstate="print"/>
          <a:srcRect l="4736" t="75446" r="53580" b="3796"/>
          <a:stretch>
            <a:fillRect/>
          </a:stretch>
        </p:blipFill>
        <p:spPr bwMode="auto">
          <a:xfrm>
            <a:off x="250825" y="549275"/>
            <a:ext cx="850582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429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Nabór do punktów przedszkolnych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752" y="2132856"/>
            <a:ext cx="8662736" cy="3966192"/>
          </a:xfrm>
        </p:spPr>
        <p:txBody>
          <a:bodyPr/>
          <a:lstStyle/>
          <a:p>
            <a:pPr marL="0" indent="0">
              <a:buNone/>
            </a:pPr>
            <a:r>
              <a:rPr lang="pl-PL" sz="2000" dirty="0" smtClean="0"/>
              <a:t>Nabór </a:t>
            </a:r>
            <a:r>
              <a:rPr lang="pl-PL" sz="2000" dirty="0"/>
              <a:t>do punktów przedszkolnych i rekrutacja do projektu: "Bardzo ważna sprawa", nr projektu: POKL.09.09.01-02-054/12 na rok szkolny 2013/2014. Projekt jest współfinansowany ze środków Unii Europejskiej </a:t>
            </a:r>
            <a:r>
              <a:rPr lang="pl-PL" sz="2000" dirty="0" smtClean="0"/>
              <a:t>    w </a:t>
            </a:r>
            <a:r>
              <a:rPr lang="pl-PL" sz="2000" dirty="0"/>
              <a:t>ramach Programu Kapitał Ludzki</a:t>
            </a:r>
            <a:r>
              <a:rPr lang="pl-PL" sz="2000" dirty="0" smtClean="0"/>
              <a:t>.</a:t>
            </a: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2000" dirty="0" smtClean="0"/>
              <a:t>Deklarację </a:t>
            </a:r>
            <a:r>
              <a:rPr lang="pl-PL" sz="2000" dirty="0"/>
              <a:t>uczestnictwa w projekcie można </a:t>
            </a:r>
            <a:r>
              <a:rPr lang="pl-PL" sz="2000" dirty="0" smtClean="0"/>
              <a:t>było składać </a:t>
            </a:r>
            <a:r>
              <a:rPr lang="pl-PL" sz="2000" dirty="0"/>
              <a:t>do 31 maja 2013 r. w Urzędzie Gminy w Męcince oraz w punktach przedszkolnych i u Opiekuna Małych Przedszkoli.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080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16 maja</a:t>
            </a:r>
            <a:endParaRPr lang="pl-PL" dirty="0"/>
          </a:p>
        </p:txBody>
      </p:sp>
      <p:pic>
        <p:nvPicPr>
          <p:cNvPr id="2050" name="Picture 2" descr="C:\Documents and Settings\arleta\Pulpit\fotki do aktualności na www\rozstrzygnięcie Sichó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3400"/>
            <a:ext cx="5196061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Rozstrzygnięcie </a:t>
            </a:r>
          </a:p>
          <a:p>
            <a:pPr marL="0" indent="0">
              <a:buNone/>
            </a:pPr>
            <a:r>
              <a:rPr lang="pl-PL" dirty="0"/>
              <a:t>p</a:t>
            </a:r>
            <a:r>
              <a:rPr lang="pl-PL" dirty="0" smtClean="0"/>
              <a:t>ostępowania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78802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 smtClean="0"/>
              <a:t>17, 20 i 21 maja – Kontrola zakładów </a:t>
            </a:r>
            <a:br>
              <a:rPr lang="pl-PL" dirty="0" smtClean="0"/>
            </a:br>
            <a:r>
              <a:rPr lang="pl-PL" dirty="0"/>
              <a:t> </a:t>
            </a:r>
            <a:r>
              <a:rPr lang="pl-PL" dirty="0" smtClean="0"/>
              <a:t>                               gospodarki śmieciowej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752" y="1772816"/>
            <a:ext cx="8503920" cy="43262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000" dirty="0" smtClean="0"/>
              <a:t>Pracownicy Urzędu Gminy Jarosław </a:t>
            </a:r>
            <a:r>
              <a:rPr lang="pl-PL" sz="2000" dirty="0" err="1" smtClean="0"/>
              <a:t>Oksiński</a:t>
            </a:r>
            <a:r>
              <a:rPr lang="pl-PL" sz="2000" dirty="0" smtClean="0"/>
              <a:t> i Małgorzata Cicha przeprowadzili kontrolę w zakładach zajmujących się gospodarką śmieciową : </a:t>
            </a:r>
            <a:r>
              <a:rPr lang="pl-PL" sz="2000" dirty="0"/>
              <a:t>van </a:t>
            </a:r>
            <a:r>
              <a:rPr lang="pl-PL" sz="2000" dirty="0" err="1"/>
              <a:t>Gansewinkel</a:t>
            </a:r>
            <a:r>
              <a:rPr lang="pl-PL" sz="2000" dirty="0"/>
              <a:t> sp. z o.o. </a:t>
            </a:r>
            <a:r>
              <a:rPr lang="pl-PL" sz="2000" dirty="0" smtClean="0"/>
              <a:t>Legnica ( w Legnicy                            i Polkowicach), COM – D sp. z o.o. w Jaworze i Sanikom sp. z o.o.              w Lubawce.</a:t>
            </a:r>
          </a:p>
          <a:p>
            <a:pPr marL="0" indent="0" algn="just">
              <a:buNone/>
            </a:pPr>
            <a:endParaRPr lang="pl-PL" sz="2000" dirty="0" smtClean="0"/>
          </a:p>
          <a:p>
            <a:pPr marL="0" indent="0" algn="just">
              <a:buNone/>
            </a:pPr>
            <a:r>
              <a:rPr lang="pl-PL" sz="2000" dirty="0" smtClean="0"/>
              <a:t>Kontrolowano spełnianie przez firmy warunków wynikających rozporządzenia Ministra Środowiska z dnia 11 stycznia 2013 r. w sprawie szczegółowych wymagań w zakresie odbierania odpadów komunalnych od właścicieli nieruchomości. </a:t>
            </a:r>
          </a:p>
          <a:p>
            <a:pPr marL="0" indent="0" algn="just">
              <a:buNone/>
            </a:pPr>
            <a:endParaRPr lang="pl-PL" sz="2000" dirty="0" smtClean="0"/>
          </a:p>
          <a:p>
            <a:pPr marL="0" indent="0" algn="just">
              <a:buNone/>
            </a:pPr>
            <a:r>
              <a:rPr lang="pl-PL" sz="2000" dirty="0" smtClean="0"/>
              <a:t>Kontrola nie wykazała nieprawidłowości w zakładach.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88587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17 maja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Rozstrzygnięcie </a:t>
            </a:r>
          </a:p>
          <a:p>
            <a:pPr marL="0" indent="0">
              <a:buNone/>
            </a:pPr>
            <a:r>
              <a:rPr lang="pl-PL" dirty="0"/>
              <a:t>p</a:t>
            </a:r>
            <a:r>
              <a:rPr lang="pl-PL" dirty="0" smtClean="0"/>
              <a:t>ostępowania </a:t>
            </a:r>
            <a:endParaRPr lang="pl-PL" dirty="0"/>
          </a:p>
        </p:txBody>
      </p:sp>
      <p:pic>
        <p:nvPicPr>
          <p:cNvPr id="1026" name="Picture 2" descr="C:\Documents and Settings\arleta\Pulpit\fotki do aktualności na www\rozstrzygnięcie chelmi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13679"/>
            <a:ext cx="5260082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534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Autofit/>
          </a:bodyPr>
          <a:lstStyle/>
          <a:p>
            <a:pPr algn="l"/>
            <a:r>
              <a:rPr lang="pl-PL" sz="2500" dirty="0" smtClean="0"/>
              <a:t>22 maja – Kontrola projektów przez Urząd Marszałkowski Województwa Dolnośląskiego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752" y="3284984"/>
            <a:ext cx="8503920" cy="32403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000" dirty="0" smtClean="0"/>
              <a:t>Kontroli podlegały projekty:</a:t>
            </a:r>
          </a:p>
          <a:p>
            <a:pPr marL="0" indent="0">
              <a:buNone/>
            </a:pPr>
            <a:r>
              <a:rPr lang="pl-PL" sz="2000" dirty="0" smtClean="0"/>
              <a:t>- przebudowa i wyposażenie gminnego obiektu   </a:t>
            </a:r>
          </a:p>
          <a:p>
            <a:pPr marL="0" indent="0">
              <a:buNone/>
            </a:pPr>
            <a:r>
              <a:rPr lang="pl-PL" sz="2000" dirty="0"/>
              <a:t> </a:t>
            </a:r>
            <a:r>
              <a:rPr lang="pl-PL" sz="2000" dirty="0" smtClean="0"/>
              <a:t>  </a:t>
            </a:r>
            <a:r>
              <a:rPr lang="pl-PL" sz="2000" dirty="0" err="1" smtClean="0"/>
              <a:t>kulturalno</a:t>
            </a:r>
            <a:r>
              <a:rPr lang="pl-PL" sz="2000" dirty="0" smtClean="0"/>
              <a:t> – edukacyjnego w Męcince nr 85;</a:t>
            </a:r>
          </a:p>
          <a:p>
            <a:pPr marL="0" indent="0">
              <a:buNone/>
            </a:pPr>
            <a:r>
              <a:rPr lang="pl-PL" sz="2000" dirty="0" smtClean="0"/>
              <a:t>- utworzenie ciągu komunikacyjnego pomiędzy  </a:t>
            </a:r>
          </a:p>
          <a:p>
            <a:pPr marL="0" indent="0">
              <a:buNone/>
            </a:pPr>
            <a:r>
              <a:rPr lang="pl-PL" sz="2000" dirty="0"/>
              <a:t> </a:t>
            </a:r>
            <a:r>
              <a:rPr lang="pl-PL" sz="2000" dirty="0" smtClean="0"/>
              <a:t>  obiektami infrastruktury społecznej w Piotrowicach </a:t>
            </a:r>
          </a:p>
          <a:p>
            <a:pPr marL="0" indent="0">
              <a:buNone/>
            </a:pPr>
            <a:r>
              <a:rPr lang="pl-PL" sz="2000" dirty="0"/>
              <a:t> </a:t>
            </a:r>
            <a:r>
              <a:rPr lang="pl-PL" sz="2000" dirty="0" smtClean="0"/>
              <a:t>    (chodnik w Piotrowicach) – kontrola miała na celu sprawdzenie   </a:t>
            </a:r>
          </a:p>
          <a:p>
            <a:pPr marL="0" indent="0">
              <a:buNone/>
            </a:pPr>
            <a:r>
              <a:rPr lang="pl-PL" sz="2000" dirty="0"/>
              <a:t> </a:t>
            </a:r>
            <a:r>
              <a:rPr lang="pl-PL" sz="2000" dirty="0" smtClean="0"/>
              <a:t>  zasadności projektu ( celem projektu jest poprawa   </a:t>
            </a:r>
          </a:p>
          <a:p>
            <a:pPr marL="0" indent="0">
              <a:buNone/>
            </a:pPr>
            <a:r>
              <a:rPr lang="pl-PL" sz="2000" dirty="0"/>
              <a:t> </a:t>
            </a:r>
            <a:r>
              <a:rPr lang="pl-PL" sz="2000" dirty="0" smtClean="0"/>
              <a:t>   dostępu do obiektów infrastruktury społecznej dla polepszenia </a:t>
            </a:r>
          </a:p>
          <a:p>
            <a:pPr marL="0" indent="0">
              <a:buNone/>
            </a:pPr>
            <a:r>
              <a:rPr lang="pl-PL" sz="2000" dirty="0"/>
              <a:t> </a:t>
            </a:r>
            <a:r>
              <a:rPr lang="pl-PL" sz="2000" dirty="0" smtClean="0"/>
              <a:t>   warunków do rozwoju życia społecznego mieszkańców).</a:t>
            </a:r>
          </a:p>
        </p:txBody>
      </p:sp>
      <p:pic>
        <p:nvPicPr>
          <p:cNvPr id="9218" name="Picture 2" descr="C:\Documents and Settings\arleta\Pulpit\fotki do aktualności na www\kontrola chodnik piotrow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80727"/>
            <a:ext cx="3559944" cy="2658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2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 smtClean="0"/>
              <a:t>23 maja – Rozstrzygnięto drugi przetarg na odbiór odpadów komunalnych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23528" y="1844824"/>
            <a:ext cx="8503920" cy="4572000"/>
          </a:xfrm>
        </p:spPr>
        <p:txBody>
          <a:bodyPr/>
          <a:lstStyle/>
          <a:p>
            <a:pPr marL="0" indent="0" algn="just">
              <a:buNone/>
            </a:pPr>
            <a:r>
              <a:rPr lang="pl-PL" sz="2500" dirty="0"/>
              <a:t>W dniu 23 maja 2013 r. rozstrzygnięty został przetarg na odbiór stałych odpadów komunalnych z nieruchomości zamieszkanych. W przetargu uczestniczyły trzy firmy wpisane do rejestru działalności regulowanej, prowadzonego przez Wójta Gminy Męcinka</a:t>
            </a:r>
            <a:r>
              <a:rPr lang="pl-PL" sz="2500" dirty="0" smtClean="0"/>
              <a:t>.</a:t>
            </a:r>
          </a:p>
          <a:p>
            <a:pPr marL="0" indent="0" algn="just">
              <a:buNone/>
            </a:pPr>
            <a:r>
              <a:rPr lang="pl-PL" sz="2500" dirty="0" smtClean="0"/>
              <a:t> </a:t>
            </a:r>
            <a:r>
              <a:rPr lang="pl-PL" sz="2500" dirty="0"/>
              <a:t>Po 1 lipca 2013 r. do 31 grudnia 2014 r. odpady komunalne z nieruchomości zamieszkanych odbierać będzie firma pn. „van </a:t>
            </a:r>
            <a:r>
              <a:rPr lang="pl-PL" sz="2500" dirty="0" err="1"/>
              <a:t>Gansewinkel</a:t>
            </a:r>
            <a:r>
              <a:rPr lang="pl-PL" sz="2500" dirty="0"/>
              <a:t> sp. z o.o. Legnica” ul. Spokojna 15 za kwotę 336 344 zł.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170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26 maja – Piknik pod Czartowską Skałą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Udział w pierwszym przedsięwzięciu zorganizowanym przez stowarzyszenie Patria Nostra z Pomocnego oraz OSP Pomocne.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8194" name="Picture 2" descr="C:\Documents and Settings\arleta\Pulpit\fotki do aktualności na www\piknik pod czartowską skałą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92896"/>
            <a:ext cx="2851065" cy="403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89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27 maja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752" y="1772816"/>
            <a:ext cx="8503920" cy="4326232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Spotkanie z dyrektorem Wydziału Obszarów Wiejskich Pawłem Czyszczoniem oraz Tomaszem </a:t>
            </a:r>
            <a:r>
              <a:rPr lang="pl-PL" dirty="0" err="1" smtClean="0"/>
              <a:t>Gajewczykiem</a:t>
            </a:r>
            <a:r>
              <a:rPr lang="pl-PL" dirty="0" smtClean="0"/>
              <a:t> kierownikiem Wydziału Kontroli w Urzędzie Marszałkowskim Województwa Dolnośląskiego                w sprawie budowy chodnika w Piotrowicach.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445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27 maja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Podpisanie umowy na przebudowę świetlicy wiejskiej w Sichowie.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06816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28 maja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752" y="1844824"/>
            <a:ext cx="8503920" cy="4254224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Udział w posiedzeniu komisji rady gminy oraz spotkanie z przedstawicielami firm ze Szczecina              i Gdańska na temat odnawialnych źródeł energii.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15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227746484"/>
              </p:ext>
            </p:extLst>
          </p:nvPr>
        </p:nvGraphicFramePr>
        <p:xfrm>
          <a:off x="1259632" y="571480"/>
          <a:ext cx="6286512" cy="1057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166488667"/>
              </p:ext>
            </p:extLst>
          </p:nvPr>
        </p:nvGraphicFramePr>
        <p:xfrm>
          <a:off x="1867776" y="5229200"/>
          <a:ext cx="5230364" cy="1145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1505" name="Picture 1" descr="D:\Moje dokumenty\Moje obrazy\Suwałki_wyjazd Gaworzyce\IMGP454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35696" y="1772816"/>
            <a:ext cx="5163241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171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34400" cy="758952"/>
          </a:xfrm>
        </p:spPr>
        <p:txBody>
          <a:bodyPr>
            <a:noAutofit/>
          </a:bodyPr>
          <a:lstStyle/>
          <a:p>
            <a:pPr algn="l"/>
            <a:r>
              <a:rPr lang="pl-PL" sz="2000" dirty="0" smtClean="0"/>
              <a:t>5 maja - Udział zastępcy wójta Andrzeja Czecha w Gminnych Zawodach Wędkarskich w Małuszowie</a:t>
            </a:r>
            <a:endParaRPr lang="pl-PL" sz="2000" dirty="0"/>
          </a:p>
        </p:txBody>
      </p:sp>
      <p:pic>
        <p:nvPicPr>
          <p:cNvPr id="2050" name="Picture 2" descr="http://www.mecinka.pl/images/stories/2013/maj/maluszow1-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7710125" cy="316115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45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27318836"/>
              </p:ext>
            </p:extLst>
          </p:nvPr>
        </p:nvGraphicFramePr>
        <p:xfrm>
          <a:off x="827584" y="332656"/>
          <a:ext cx="7429520" cy="64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1643042" y="784943"/>
            <a:ext cx="5305222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0" indent="-266700" algn="just">
              <a:buFont typeface="Wingdings" pitchFamily="2" charset="2"/>
              <a:buChar char="Ø"/>
            </a:pPr>
            <a:endParaRPr lang="pl-PL" sz="1700" dirty="0" smtClean="0"/>
          </a:p>
          <a:p>
            <a:pPr marL="266700" lvl="0" indent="-266700" algn="just"/>
            <a:endParaRPr lang="pl-PL" sz="1600" dirty="0" smtClean="0"/>
          </a:p>
          <a:p>
            <a:endParaRPr lang="pl-PL" sz="1600" dirty="0"/>
          </a:p>
        </p:txBody>
      </p:sp>
      <p:graphicFrame>
        <p:nvGraphicFramePr>
          <p:cNvPr id="20481" name="Object 1"/>
          <p:cNvGraphicFramePr>
            <a:graphicFrameLocks noChangeAspect="1"/>
          </p:cNvGraphicFramePr>
          <p:nvPr/>
        </p:nvGraphicFramePr>
        <p:xfrm>
          <a:off x="-1401763" y="7839075"/>
          <a:ext cx="868363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Pakiet" r:id="rId9" imgW="868680" imgH="466200" progId="Package">
                  <p:embed/>
                </p:oleObj>
              </mc:Choice>
              <mc:Fallback>
                <p:oleObj name="Pakiet" r:id="rId9" imgW="868680" imgH="46620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01763" y="7839075"/>
                        <a:ext cx="868363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1043608" y="1625707"/>
            <a:ext cx="698477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/>
            <a:endParaRPr lang="pl-PL" dirty="0" smtClean="0"/>
          </a:p>
          <a:p>
            <a:pPr marL="342900" lvl="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pl-PL" sz="1700" b="1" dirty="0" smtClean="0"/>
              <a:t>Informacje o firmie DOMREL Biuro Usług Inwestycyjnych  Sp. z o.o.</a:t>
            </a:r>
          </a:p>
          <a:p>
            <a:pPr marL="342900" lvl="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pl-PL" sz="1700" b="1" dirty="0" smtClean="0"/>
              <a:t>Zrealizowane inwestycje.</a:t>
            </a:r>
          </a:p>
          <a:p>
            <a:pPr marL="342900" lvl="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pl-PL" sz="1700" b="1" dirty="0" smtClean="0"/>
              <a:t>Omówienie projektu Męcinka wraz z korzyściami dla Gminy oraz mieszkańców.</a:t>
            </a:r>
          </a:p>
          <a:p>
            <a:pPr marL="342900" lvl="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pl-PL" sz="1700" b="1" dirty="0" smtClean="0"/>
              <a:t>Specyfika inwestycji farm wiatrowych.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pl-PL" sz="1700" b="1" dirty="0" smtClean="0"/>
              <a:t>Oddziaływanie farm wiatrowych na środowisko.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pl-PL" sz="1700" b="1" dirty="0" smtClean="0"/>
              <a:t>Dyskusja.</a:t>
            </a:r>
          </a:p>
          <a:p>
            <a:pPr marL="342900" indent="-342900" algn="just">
              <a:buFont typeface="+mj-lt"/>
              <a:buAutoNum type="arabicPeriod"/>
            </a:pPr>
            <a:endParaRPr lang="pl-PL" dirty="0" smtClean="0"/>
          </a:p>
          <a:p>
            <a:pPr lvl="0"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032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final_DE_EON_-_Copy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 flipV="1">
            <a:off x="6876256" y="620688"/>
            <a:ext cx="2114600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90000" dir="5400000" sy="-100000" algn="bl" rotWithShape="0"/>
            <a:softEdge rad="127000"/>
          </a:effectLst>
        </p:spPr>
      </p:pic>
      <p:graphicFrame>
        <p:nvGraphicFramePr>
          <p:cNvPr id="4" name="Diagram 3"/>
          <p:cNvGraphicFramePr/>
          <p:nvPr/>
        </p:nvGraphicFramePr>
        <p:xfrm>
          <a:off x="1714480" y="0"/>
          <a:ext cx="7429520" cy="64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323528" y="784943"/>
            <a:ext cx="6624736" cy="635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>
              <a:buFont typeface="Wingdings" pitchFamily="2" charset="2"/>
              <a:buChar char="Ø"/>
            </a:pPr>
            <a:r>
              <a:rPr lang="pl-PL" sz="1700" b="1" dirty="0" smtClean="0"/>
              <a:t>Domrel Biuro Usług Inwestycyjnych Sp. z o.o. </a:t>
            </a:r>
            <a:r>
              <a:rPr lang="pl-PL" sz="1700" dirty="0" smtClean="0"/>
              <a:t>działalność rozpoczęło w 2001 roku.</a:t>
            </a:r>
          </a:p>
          <a:p>
            <a:pPr marL="266700" indent="-266700" algn="just"/>
            <a:endParaRPr lang="pl-PL" sz="1400" dirty="0" smtClean="0"/>
          </a:p>
          <a:p>
            <a:pPr marL="266700" lvl="0" indent="-266700" algn="just">
              <a:buFont typeface="Wingdings" pitchFamily="2" charset="2"/>
              <a:buChar char="Ø"/>
            </a:pPr>
            <a:r>
              <a:rPr lang="pl-PL" sz="1700" dirty="0" smtClean="0"/>
              <a:t>Specjalizacja: projektowanie, budowa i eksploatacja zespołów elektrowni wiatrowych (parków wiatrowych) dla polskich              i zagranicznych inwestorów.</a:t>
            </a:r>
          </a:p>
          <a:p>
            <a:pPr marL="266700" lvl="0" indent="-266700" algn="just"/>
            <a:endParaRPr lang="pl-PL" sz="1400" dirty="0" smtClean="0"/>
          </a:p>
          <a:p>
            <a:pPr marL="266700" lvl="0" indent="-266700" algn="just">
              <a:buFont typeface="Wingdings" pitchFamily="2" charset="2"/>
              <a:buChar char="Ø"/>
            </a:pPr>
            <a:r>
              <a:rPr lang="pl-PL" sz="1700" dirty="0" smtClean="0"/>
              <a:t>Zatrudnienie</a:t>
            </a:r>
            <a:r>
              <a:rPr lang="en-GB" sz="1700" dirty="0" smtClean="0"/>
              <a:t>: </a:t>
            </a:r>
            <a:r>
              <a:rPr lang="pl-PL" sz="1700" b="1" dirty="0" smtClean="0"/>
              <a:t>45 osób </a:t>
            </a:r>
            <a:r>
              <a:rPr lang="pl-PL" sz="1700" dirty="0" smtClean="0"/>
              <a:t>(głównie inż. budownictwa, energetycy)</a:t>
            </a:r>
          </a:p>
          <a:p>
            <a:pPr marL="266700" lvl="0" indent="-266700" algn="just">
              <a:buFont typeface="Wingdings" pitchFamily="2" charset="2"/>
              <a:buChar char="Ø"/>
            </a:pPr>
            <a:endParaRPr lang="pl-PL" sz="1400" dirty="0" smtClean="0"/>
          </a:p>
          <a:p>
            <a:pPr marL="266700" indent="-266700" algn="just">
              <a:buFont typeface="Wingdings" pitchFamily="2" charset="2"/>
              <a:buChar char="Ø"/>
            </a:pPr>
            <a:r>
              <a:rPr lang="pl-PL" sz="1700" dirty="0" smtClean="0"/>
              <a:t>Współpraca: </a:t>
            </a:r>
          </a:p>
          <a:p>
            <a:pPr marL="266700" indent="-266700" algn="just">
              <a:tabLst>
                <a:tab pos="447675" algn="l"/>
              </a:tabLst>
            </a:pPr>
            <a:r>
              <a:rPr lang="pl-PL" sz="1600" dirty="0" smtClean="0"/>
              <a:t>	- 	z międzynarodowymi koncernami energetycznymi,</a:t>
            </a:r>
          </a:p>
          <a:p>
            <a:pPr marL="266700" indent="-266700" algn="just">
              <a:tabLst>
                <a:tab pos="447675" algn="l"/>
              </a:tabLst>
            </a:pPr>
            <a:r>
              <a:rPr lang="pl-PL" sz="1600" dirty="0" smtClean="0"/>
              <a:t>	-	z biurami projektowymi w województwie dolnośląskim, 	zachodniopomorskim, wielkopolskim, opolskim</a:t>
            </a:r>
          </a:p>
          <a:p>
            <a:pPr marL="266700" indent="-266700" algn="just">
              <a:tabLst>
                <a:tab pos="447675" algn="l"/>
              </a:tabLst>
            </a:pPr>
            <a:r>
              <a:rPr lang="pl-PL" sz="1600" dirty="0" smtClean="0"/>
              <a:t>	-	instytutami energetycznymi w Gdańsku, Krakowie                              i 	Wrocławiu</a:t>
            </a:r>
          </a:p>
          <a:p>
            <a:pPr marL="266700" indent="-266700" algn="just">
              <a:tabLst>
                <a:tab pos="447675" algn="l"/>
              </a:tabLst>
            </a:pPr>
            <a:endParaRPr lang="pl-PL" sz="1400" dirty="0" smtClean="0"/>
          </a:p>
          <a:p>
            <a:pPr marL="266700" lvl="0" indent="-266700" algn="just">
              <a:buFont typeface="Wingdings" pitchFamily="2" charset="2"/>
              <a:buChar char="Ø"/>
              <a:tabLst>
                <a:tab pos="444500" algn="l"/>
              </a:tabLst>
            </a:pPr>
            <a:r>
              <a:rPr lang="pl-PL" sz="1700" dirty="0" smtClean="0"/>
              <a:t>Należymy do:</a:t>
            </a:r>
          </a:p>
          <a:p>
            <a:pPr marL="447675" lvl="0" indent="-180975" algn="just">
              <a:buFont typeface="Arial" pitchFamily="34" charset="0"/>
              <a:buChar char="•"/>
              <a:tabLst>
                <a:tab pos="447675" algn="l"/>
              </a:tabLst>
            </a:pPr>
            <a:r>
              <a:rPr lang="pl-PL" sz="1600" dirty="0" smtClean="0"/>
              <a:t>Polskiej Izby Gospodarczej Energii Odnawialnej </a:t>
            </a:r>
          </a:p>
          <a:p>
            <a:pPr marL="447675" lvl="0" indent="-180975" algn="just">
              <a:buFont typeface="Arial" pitchFamily="34" charset="0"/>
              <a:buChar char="•"/>
              <a:tabLst>
                <a:tab pos="447675" algn="l"/>
              </a:tabLst>
            </a:pPr>
            <a:r>
              <a:rPr lang="pl-PL" sz="1600" dirty="0" smtClean="0"/>
              <a:t>Polskiego Stowarzyszenia Energetyki Wiatrowej </a:t>
            </a:r>
          </a:p>
          <a:p>
            <a:pPr marL="266700" lvl="0" indent="-266700" algn="ctr"/>
            <a:endParaRPr lang="pl-PL" b="1" dirty="0" smtClean="0"/>
          </a:p>
          <a:p>
            <a:pPr marL="266700" lvl="0" indent="-266700" algn="ctr"/>
            <a:r>
              <a:rPr lang="pl-PL" b="1" dirty="0" smtClean="0"/>
              <a:t>	DOMREL JEST ZNACZĄCĄ SPÓŁKĄ NA POLSKIM RYNKU ENERGETYKI WIATROWEJ.</a:t>
            </a:r>
          </a:p>
          <a:p>
            <a:pPr marL="266700" lvl="0" indent="-266700" algn="just">
              <a:buFont typeface="Wingdings" pitchFamily="2" charset="2"/>
              <a:buChar char="Ø"/>
            </a:pPr>
            <a:endParaRPr lang="pl-PL" sz="1700" dirty="0" smtClean="0"/>
          </a:p>
          <a:p>
            <a:pPr marL="266700" lvl="0" indent="-266700" algn="just"/>
            <a:endParaRPr lang="pl-PL" sz="1600" dirty="0" smtClean="0"/>
          </a:p>
          <a:p>
            <a:endParaRPr lang="pl-PL" sz="1600" dirty="0"/>
          </a:p>
        </p:txBody>
      </p:sp>
      <p:graphicFrame>
        <p:nvGraphicFramePr>
          <p:cNvPr id="20481" name="Object 1"/>
          <p:cNvGraphicFramePr>
            <a:graphicFrameLocks noChangeAspect="1"/>
          </p:cNvGraphicFramePr>
          <p:nvPr/>
        </p:nvGraphicFramePr>
        <p:xfrm>
          <a:off x="-1401763" y="7839075"/>
          <a:ext cx="868363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Pakiet" r:id="rId10" imgW="868680" imgH="466200" progId="Package">
                  <p:embed/>
                </p:oleObj>
              </mc:Choice>
              <mc:Fallback>
                <p:oleObj name="Pakiet" r:id="rId10" imgW="868680" imgH="466200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01763" y="7839075"/>
                        <a:ext cx="868363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312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\\Grzegorz\foto\Budowy\EW Czyżewo\2011.03.29\IMGP6878.JPG"/>
          <p:cNvPicPr>
            <a:picLocks noChangeAspect="1" noChangeArrowheads="1"/>
          </p:cNvPicPr>
          <p:nvPr/>
        </p:nvPicPr>
        <p:blipFill>
          <a:blip r:embed="rId3" cstate="print"/>
          <a:srcRect l="2968" r="2027" b="3876"/>
          <a:stretch>
            <a:fillRect/>
          </a:stretch>
        </p:blipFill>
        <p:spPr bwMode="auto">
          <a:xfrm>
            <a:off x="5148064" y="1696976"/>
            <a:ext cx="3300062" cy="2234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Diagram 3"/>
          <p:cNvGraphicFramePr/>
          <p:nvPr/>
        </p:nvGraphicFramePr>
        <p:xfrm>
          <a:off x="1714480" y="0"/>
          <a:ext cx="7429520" cy="64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445676" y="1428908"/>
            <a:ext cx="43924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u="sng" dirty="0" smtClean="0">
                <a:solidFill>
                  <a:srgbClr val="FF0000"/>
                </a:solidFill>
              </a:rPr>
              <a:t>Zespół Elektrowni Wiatrowych Czyżewo</a:t>
            </a:r>
          </a:p>
          <a:p>
            <a:endParaRPr lang="pl-PL" sz="1600" b="1" dirty="0" smtClean="0">
              <a:solidFill>
                <a:srgbClr val="FF0000"/>
              </a:solidFill>
            </a:endParaRPr>
          </a:p>
          <a:p>
            <a:r>
              <a:rPr lang="pl-PL" sz="1600" b="1" dirty="0" smtClean="0"/>
              <a:t>Położenie: Gmina Strzelce Krajeńskie, woj. lubuskie</a:t>
            </a:r>
          </a:p>
          <a:p>
            <a:r>
              <a:rPr lang="pl-PL" sz="1600" b="1" dirty="0" smtClean="0"/>
              <a:t>Liczba EW: 3 szt.</a:t>
            </a:r>
          </a:p>
          <a:p>
            <a:r>
              <a:rPr lang="pl-PL" sz="1600" b="1" dirty="0" smtClean="0"/>
              <a:t>Moc całkowita: 6 MW</a:t>
            </a:r>
          </a:p>
          <a:p>
            <a:r>
              <a:rPr lang="pl-PL" sz="1600" b="1" dirty="0" smtClean="0"/>
              <a:t>Oddanie do użytku: wrzesień 2011 r.</a:t>
            </a:r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</p:txBody>
      </p:sp>
      <p:pic>
        <p:nvPicPr>
          <p:cNvPr id="63491" name="Picture 3" descr="\\Grzegorz\foto\Budowy\EW Czyżewo\2011.03.22\IMGP6843.JPG"/>
          <p:cNvPicPr>
            <a:picLocks noChangeAspect="1" noChangeArrowheads="1"/>
          </p:cNvPicPr>
          <p:nvPr/>
        </p:nvPicPr>
        <p:blipFill>
          <a:blip r:embed="rId9" cstate="print"/>
          <a:srcRect r="1166"/>
          <a:stretch>
            <a:fillRect/>
          </a:stretch>
        </p:blipFill>
        <p:spPr bwMode="auto">
          <a:xfrm flipH="1">
            <a:off x="6711957" y="4201619"/>
            <a:ext cx="2334574" cy="1580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3" name="Picture 5" descr="\\Grzegorz\foto\Budowy\EW Czyżewo\2011.05.13\P5130885.JPG"/>
          <p:cNvPicPr>
            <a:picLocks noChangeAspect="1" noChangeArrowheads="1"/>
          </p:cNvPicPr>
          <p:nvPr/>
        </p:nvPicPr>
        <p:blipFill>
          <a:blip r:embed="rId10" cstate="print"/>
          <a:srcRect l="2955" r="2470" b="14619"/>
          <a:stretch>
            <a:fillRect/>
          </a:stretch>
        </p:blipFill>
        <p:spPr bwMode="auto">
          <a:xfrm>
            <a:off x="1088071" y="4818316"/>
            <a:ext cx="2453303" cy="1661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5" name="Picture 7" descr="\\Grzegorz\foto\Budowy\EW Czyżewo\2011.07.14\P7141586 (Large).JPG"/>
          <p:cNvPicPr>
            <a:picLocks noChangeAspect="1" noChangeArrowheads="1"/>
          </p:cNvPicPr>
          <p:nvPr/>
        </p:nvPicPr>
        <p:blipFill>
          <a:blip r:embed="rId11" cstate="print"/>
          <a:srcRect b="9722"/>
          <a:stretch>
            <a:fillRect/>
          </a:stretch>
        </p:blipFill>
        <p:spPr bwMode="auto">
          <a:xfrm>
            <a:off x="4285076" y="4163503"/>
            <a:ext cx="2447164" cy="1656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upa 11"/>
          <p:cNvGrpSpPr/>
          <p:nvPr/>
        </p:nvGrpSpPr>
        <p:grpSpPr>
          <a:xfrm>
            <a:off x="467544" y="3429000"/>
            <a:ext cx="3470681" cy="1389316"/>
            <a:chOff x="3731761" y="2165150"/>
            <a:chExt cx="7919807" cy="4173290"/>
          </a:xfrm>
        </p:grpSpPr>
        <p:pic>
          <p:nvPicPr>
            <p:cNvPr id="9" name="Picture 2" descr="C:\Documents and Settings\Rafał_C\Pulpit\ZEW czyżewo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731761" y="2165150"/>
              <a:ext cx="6901284" cy="4173290"/>
            </a:xfrm>
            <a:prstGeom prst="rect">
              <a:avLst/>
            </a:prstGeom>
            <a:noFill/>
          </p:spPr>
        </p:pic>
        <p:sp>
          <p:nvSpPr>
            <p:cNvPr id="10" name="Elipsa 9"/>
            <p:cNvSpPr/>
            <p:nvPr/>
          </p:nvSpPr>
          <p:spPr>
            <a:xfrm rot="1800000">
              <a:off x="7802855" y="3138843"/>
              <a:ext cx="288032" cy="4320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7922185" y="3262067"/>
              <a:ext cx="3729383" cy="1109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/>
                <a:t>ZEW Czyżewo</a:t>
              </a:r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187409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Grzegorz\foto\Otwarcia\Czyżewo otwarcie - zdjęcia DOMRELU w tym RAW\Czyżewo - otwarcie\IMGP9602.JPG"/>
          <p:cNvPicPr>
            <a:picLocks noChangeAspect="1" noChangeArrowheads="1"/>
          </p:cNvPicPr>
          <p:nvPr/>
        </p:nvPicPr>
        <p:blipFill>
          <a:blip r:embed="rId3" cstate="print"/>
          <a:srcRect r="550"/>
          <a:stretch>
            <a:fillRect/>
          </a:stretch>
        </p:blipFill>
        <p:spPr bwMode="auto">
          <a:xfrm>
            <a:off x="4835172" y="3933056"/>
            <a:ext cx="4345340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Diagram 3"/>
          <p:cNvGraphicFramePr/>
          <p:nvPr/>
        </p:nvGraphicFramePr>
        <p:xfrm>
          <a:off x="1714480" y="0"/>
          <a:ext cx="7429520" cy="64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611560" y="1556792"/>
            <a:ext cx="792088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rgbClr val="FF0000"/>
                </a:solidFill>
              </a:rPr>
              <a:t>CIEKAWOSTKI Z BUDOWY ZESPOŁU ELEKTROWNI WIATROWYCH CZYŻEWO:</a:t>
            </a:r>
          </a:p>
          <a:p>
            <a:endParaRPr lang="pl-PL" sz="1600" b="1" dirty="0" smtClean="0">
              <a:solidFill>
                <a:srgbClr val="FF0000"/>
              </a:solidFill>
            </a:endParaRPr>
          </a:p>
          <a:p>
            <a:pPr marL="361950" indent="-276225">
              <a:buFont typeface="Wingdings" pitchFamily="2" charset="2"/>
              <a:buChar char="§"/>
            </a:pPr>
            <a:r>
              <a:rPr lang="pl-PL" sz="1600" b="1" dirty="0" smtClean="0"/>
              <a:t>Koszt inwestycji – ponad 36 mln złotych.</a:t>
            </a:r>
          </a:p>
          <a:p>
            <a:pPr marL="447675" indent="-361950"/>
            <a:endParaRPr lang="pl-PL" sz="1600" b="1" dirty="0" smtClean="0"/>
          </a:p>
          <a:p>
            <a:pPr marL="361950" indent="-276225">
              <a:buFont typeface="Wingdings" pitchFamily="2" charset="2"/>
              <a:buChar char="§"/>
            </a:pPr>
            <a:r>
              <a:rPr lang="pl-PL" sz="1600" b="1" dirty="0" smtClean="0"/>
              <a:t>Dokumentacja dotycząca projektu zajmuje aż 20 segregatorów</a:t>
            </a:r>
          </a:p>
          <a:p>
            <a:pPr marL="447675" indent="-361950">
              <a:buFont typeface="Wingdings" pitchFamily="2" charset="2"/>
              <a:buChar char="§"/>
            </a:pPr>
            <a:endParaRPr lang="pl-PL" sz="1600" b="1" dirty="0" smtClean="0"/>
          </a:p>
          <a:p>
            <a:pPr marL="361950" indent="-276225">
              <a:buFont typeface="Wingdings" pitchFamily="2" charset="2"/>
              <a:buChar char="§"/>
            </a:pPr>
            <a:r>
              <a:rPr lang="pl-PL" sz="1600" b="1" dirty="0" smtClean="0"/>
              <a:t>Łączna długość trasy kablowej wynosi ok. 7,5 km</a:t>
            </a:r>
          </a:p>
          <a:p>
            <a:pPr marL="361950" indent="-276225">
              <a:buFont typeface="Wingdings" pitchFamily="2" charset="2"/>
              <a:buChar char="§"/>
            </a:pPr>
            <a:endParaRPr lang="pl-PL" sz="1600" b="1" dirty="0" smtClean="0"/>
          </a:p>
          <a:p>
            <a:pPr marL="361950" indent="-276225">
              <a:buFont typeface="Wingdings" pitchFamily="2" charset="2"/>
              <a:buChar char="§"/>
            </a:pPr>
            <a:r>
              <a:rPr lang="pl-PL" sz="1600" b="1" dirty="0" smtClean="0"/>
              <a:t>Przebudowano ponad 2 km dróg gminnych</a:t>
            </a:r>
          </a:p>
          <a:p>
            <a:pPr marL="361950" indent="-276225">
              <a:buFont typeface="Wingdings" pitchFamily="2" charset="2"/>
              <a:buChar char="§"/>
            </a:pPr>
            <a:endParaRPr lang="pl-PL" sz="1600" b="1" dirty="0" smtClean="0"/>
          </a:p>
          <a:p>
            <a:pPr marL="361950" indent="-276225">
              <a:buFont typeface="Wingdings" pitchFamily="2" charset="2"/>
              <a:buChar char="§"/>
            </a:pPr>
            <a:r>
              <a:rPr lang="pl-PL" sz="1600" b="1" dirty="0" smtClean="0"/>
              <a:t> 85 ton stali zużyto na zbrojenie jednego fundamentu</a:t>
            </a:r>
          </a:p>
          <a:p>
            <a:pPr marL="361950" indent="-276225">
              <a:buFont typeface="Wingdings" pitchFamily="2" charset="2"/>
              <a:buChar char="§"/>
            </a:pPr>
            <a:endParaRPr lang="pl-PL" sz="1600" b="1" dirty="0" smtClean="0"/>
          </a:p>
          <a:p>
            <a:pPr marL="361950" indent="-276225">
              <a:buFont typeface="Wingdings" pitchFamily="2" charset="2"/>
              <a:buChar char="§"/>
            </a:pPr>
            <a:r>
              <a:rPr lang="pl-PL" sz="1600" b="1" dirty="0" smtClean="0"/>
              <a:t>Ciężar zmontowanej wieży wynosi 260 ton</a:t>
            </a:r>
          </a:p>
          <a:p>
            <a:pPr marL="361950" indent="-276225">
              <a:buFont typeface="Wingdings" pitchFamily="2" charset="2"/>
              <a:buChar char="§"/>
            </a:pPr>
            <a:endParaRPr lang="pl-PL" sz="1600" b="1" dirty="0" smtClean="0"/>
          </a:p>
          <a:p>
            <a:pPr marL="361950" indent="-276225">
              <a:buFont typeface="Wingdings" pitchFamily="2" charset="2"/>
              <a:buChar char="§"/>
            </a:pPr>
            <a:r>
              <a:rPr lang="pl-PL" sz="1600" b="1" dirty="0" smtClean="0"/>
              <a:t>Ciężar gondoli wynosi 70 ton, a cała elektrownia waży aż 2 150 ton</a:t>
            </a:r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40782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dvAuto="350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714480" y="0"/>
          <a:ext cx="7429520" cy="64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2176264" y="836712"/>
            <a:ext cx="61926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u="sng" dirty="0" smtClean="0">
                <a:solidFill>
                  <a:srgbClr val="FF0000"/>
                </a:solidFill>
              </a:rPr>
              <a:t>Zespół Elektrowni  Wiatrowych Słupca Pilot</a:t>
            </a:r>
          </a:p>
          <a:p>
            <a:endParaRPr lang="pl-PL" sz="1600" b="1" u="sng" dirty="0" smtClean="0">
              <a:solidFill>
                <a:srgbClr val="FF0000"/>
              </a:solidFill>
            </a:endParaRPr>
          </a:p>
          <a:p>
            <a:r>
              <a:rPr lang="pl-PL" sz="1600" b="1" dirty="0" smtClean="0"/>
              <a:t>Położenie: Gmina Strzałkowo, woj. wielkopolskie</a:t>
            </a:r>
          </a:p>
          <a:p>
            <a:r>
              <a:rPr lang="pl-PL" sz="1600" b="1" dirty="0" smtClean="0"/>
              <a:t>Liczba EW: 3 szt.</a:t>
            </a:r>
          </a:p>
          <a:p>
            <a:r>
              <a:rPr lang="pl-PL" sz="1600" b="1" dirty="0" smtClean="0"/>
              <a:t>Moc  całkowita: 4,8 MW</a:t>
            </a:r>
          </a:p>
          <a:p>
            <a:r>
              <a:rPr lang="pl-PL" sz="1600" b="1" dirty="0" smtClean="0"/>
              <a:t>Oddanie do użytku: wrzesień 2011 r.</a:t>
            </a:r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</p:txBody>
      </p:sp>
      <p:pic>
        <p:nvPicPr>
          <p:cNvPr id="64514" name="Picture 2" descr="\\Grzegorz\foto\Budowy\EW Graboszewo ZEW Słupca Pilot\2011.05.30\P51809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43684" y="2270851"/>
            <a:ext cx="2600316" cy="1950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6" name="Picture 4" descr="\\Grzegorz\foto\Budowy\EW Graboszewo ZEW Słupca Pilot\zdjecia_2011_06_14d\EW\IMG_4119.JPG"/>
          <p:cNvPicPr>
            <a:picLocks noChangeAspect="1" noChangeArrowheads="1"/>
          </p:cNvPicPr>
          <p:nvPr/>
        </p:nvPicPr>
        <p:blipFill>
          <a:blip r:embed="rId8" cstate="print"/>
          <a:srcRect t="3030" r="9934"/>
          <a:stretch>
            <a:fillRect/>
          </a:stretch>
        </p:blipFill>
        <p:spPr bwMode="auto">
          <a:xfrm>
            <a:off x="6518767" y="4451732"/>
            <a:ext cx="2602380" cy="1871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\\Grzegorz\foto\Budowy\EW Graboszewo ZEW Słupca Pilot\zdjecia_2011_06_14\GP1 Betonowanie 050.jpg"/>
          <p:cNvPicPr>
            <a:picLocks noChangeAspect="1" noChangeArrowheads="1"/>
          </p:cNvPicPr>
          <p:nvPr/>
        </p:nvPicPr>
        <p:blipFill>
          <a:blip r:embed="rId9" cstate="print"/>
          <a:srcRect r="11516" b="269"/>
          <a:stretch>
            <a:fillRect/>
          </a:stretch>
        </p:blipFill>
        <p:spPr bwMode="auto">
          <a:xfrm>
            <a:off x="323528" y="1412776"/>
            <a:ext cx="1815334" cy="136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2" name="Picture 2" descr="C:\Documents and Settings\Rafał_C\Pulpit\ZEW słupc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2985626"/>
            <a:ext cx="6144762" cy="3600000"/>
          </a:xfrm>
          <a:prstGeom prst="rect">
            <a:avLst/>
          </a:prstGeom>
          <a:noFill/>
        </p:spPr>
      </p:pic>
      <p:sp>
        <p:nvSpPr>
          <p:cNvPr id="9" name="Elipsa 8"/>
          <p:cNvSpPr/>
          <p:nvPr/>
        </p:nvSpPr>
        <p:spPr>
          <a:xfrm rot="19653783">
            <a:off x="5246760" y="4212906"/>
            <a:ext cx="376927" cy="4776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5652120" y="4221088"/>
            <a:ext cx="132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ZEW Słupca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4987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/>
      <p:bldP spid="1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\\Grzegorz\foto\Otwarcia\2011_09_23_otwarcie_graboszewo\otwarcie_graboszewo_0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56992"/>
            <a:ext cx="2112701" cy="3173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Diagram 3"/>
          <p:cNvGraphicFramePr/>
          <p:nvPr/>
        </p:nvGraphicFramePr>
        <p:xfrm>
          <a:off x="1714480" y="0"/>
          <a:ext cx="7429520" cy="64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1979712" y="944136"/>
            <a:ext cx="68407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u="sng" dirty="0" smtClean="0">
                <a:solidFill>
                  <a:srgbClr val="FF0000"/>
                </a:solidFill>
              </a:rPr>
              <a:t>Ciekawostki związane z powstaniem ZEW Słupca Pilot</a:t>
            </a:r>
          </a:p>
          <a:p>
            <a:endParaRPr lang="pl-PL" sz="1600" dirty="0" smtClean="0"/>
          </a:p>
          <a:p>
            <a:pPr marL="180975" indent="-180975">
              <a:buFont typeface="Wingdings" pitchFamily="2" charset="2"/>
              <a:buChar char="§"/>
              <a:tabLst>
                <a:tab pos="447675" algn="l"/>
              </a:tabLst>
            </a:pPr>
            <a:r>
              <a:rPr lang="pl-PL" sz="1600" b="1" dirty="0" smtClean="0"/>
              <a:t>Koszt inwestycji – ponad 38 mln złotych.</a:t>
            </a:r>
          </a:p>
          <a:p>
            <a:pPr marL="180975" indent="-180975">
              <a:tabLst>
                <a:tab pos="447675" algn="l"/>
              </a:tabLst>
            </a:pPr>
            <a:endParaRPr lang="pl-PL" sz="1600" b="1" dirty="0" smtClean="0"/>
          </a:p>
          <a:p>
            <a:pPr marL="180975" indent="-180975">
              <a:buFont typeface="Wingdings" pitchFamily="2" charset="2"/>
              <a:buChar char="§"/>
              <a:tabLst>
                <a:tab pos="361950" algn="l"/>
              </a:tabLst>
            </a:pPr>
            <a:r>
              <a:rPr lang="pl-PL" sz="1600" b="1" dirty="0" smtClean="0"/>
              <a:t>Inwestycja pozwoli zaoszczędzić 54300 GJ energii rocznie – w przeliczeniu 5480 ton węgla kamiennego spalanego przez elektrownie węglowe</a:t>
            </a:r>
          </a:p>
          <a:p>
            <a:pPr marL="180975" indent="-180975">
              <a:tabLst>
                <a:tab pos="361950" algn="l"/>
              </a:tabLst>
            </a:pPr>
            <a:endParaRPr lang="pl-PL" sz="1600" b="1" dirty="0" smtClean="0"/>
          </a:p>
          <a:p>
            <a:pPr marL="180975" indent="-180975">
              <a:buFont typeface="Wingdings" pitchFamily="2" charset="2"/>
              <a:buChar char="§"/>
              <a:tabLst>
                <a:tab pos="361950" algn="l"/>
              </a:tabLst>
            </a:pPr>
            <a:r>
              <a:rPr lang="pl-PL" sz="1600" b="1" dirty="0" smtClean="0"/>
              <a:t>Ilość wyprodukowanej energii wystarczy na pokrycie zapotrzebowania 4452 gospodarstw domowych</a:t>
            </a:r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300644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dvAuto="100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Documents and Settings\Rafał_C\Pulpit\Wilkopolska I.jpg"/>
          <p:cNvPicPr>
            <a:picLocks noChangeAspect="1" noChangeArrowheads="1"/>
          </p:cNvPicPr>
          <p:nvPr/>
        </p:nvPicPr>
        <p:blipFill>
          <a:blip r:embed="rId3" cstate="print"/>
          <a:srcRect l="5675" r="19742"/>
          <a:stretch>
            <a:fillRect/>
          </a:stretch>
        </p:blipFill>
        <p:spPr bwMode="auto">
          <a:xfrm>
            <a:off x="3563888" y="2130992"/>
            <a:ext cx="5544616" cy="4610376"/>
          </a:xfrm>
          <a:prstGeom prst="rect">
            <a:avLst/>
          </a:prstGeom>
          <a:noFill/>
        </p:spPr>
      </p:pic>
      <p:graphicFrame>
        <p:nvGraphicFramePr>
          <p:cNvPr id="4" name="Diagram 3"/>
          <p:cNvGraphicFramePr/>
          <p:nvPr/>
        </p:nvGraphicFramePr>
        <p:xfrm>
          <a:off x="1714480" y="0"/>
          <a:ext cx="7429520" cy="64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1764704" y="785795"/>
            <a:ext cx="727179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u="sng" dirty="0" smtClean="0">
                <a:solidFill>
                  <a:srgbClr val="FF0000"/>
                </a:solidFill>
              </a:rPr>
              <a:t>Parku Wiatrowy Wielkopolska I</a:t>
            </a:r>
          </a:p>
          <a:p>
            <a:endParaRPr lang="pl-PL" sz="1600" b="1" dirty="0" smtClean="0">
              <a:solidFill>
                <a:srgbClr val="FF0000"/>
              </a:solidFill>
            </a:endParaRPr>
          </a:p>
          <a:p>
            <a:pPr marL="900113" indent="-900113">
              <a:lnSpc>
                <a:spcPct val="150000"/>
              </a:lnSpc>
              <a:tabLst>
                <a:tab pos="900113" algn="l"/>
              </a:tabLst>
            </a:pPr>
            <a:r>
              <a:rPr lang="pl-PL" sz="1600" b="1" dirty="0" smtClean="0"/>
              <a:t>Położenie: Gmina Nekla, Środa Wielkopolska, Piaski, Pępowo, Rydzyna ,    		Bojanowo ,Śmigiel, woj. wielkopolskie</a:t>
            </a:r>
          </a:p>
          <a:p>
            <a:pPr>
              <a:lnSpc>
                <a:spcPct val="150000"/>
              </a:lnSpc>
            </a:pPr>
            <a:r>
              <a:rPr lang="pl-PL" sz="1600" b="1" dirty="0" smtClean="0"/>
              <a:t>Liczba EW: 21 szt.</a:t>
            </a:r>
          </a:p>
          <a:p>
            <a:pPr>
              <a:lnSpc>
                <a:spcPct val="150000"/>
              </a:lnSpc>
            </a:pPr>
            <a:r>
              <a:rPr lang="pl-PL" sz="1600" b="1" dirty="0" smtClean="0"/>
              <a:t>Moc całkowita: 52,5 MW</a:t>
            </a:r>
          </a:p>
          <a:p>
            <a:pPr>
              <a:lnSpc>
                <a:spcPct val="150000"/>
              </a:lnSpc>
            </a:pPr>
            <a:r>
              <a:rPr lang="pl-PL" sz="1600" b="1" dirty="0" smtClean="0"/>
              <a:t>Oddanie do użytku: 2010 r.</a:t>
            </a:r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</p:txBody>
      </p:sp>
      <p:pic>
        <p:nvPicPr>
          <p:cNvPr id="57346" name="Picture 2" descr="D:\Moje dokumenty\Moje obrazy\Wolin Farma wiatrowa\DSC00535.JPG"/>
          <p:cNvPicPr>
            <a:picLocks noChangeAspect="1" noChangeArrowheads="1"/>
          </p:cNvPicPr>
          <p:nvPr/>
        </p:nvPicPr>
        <p:blipFill>
          <a:blip r:embed="rId9" cstate="print"/>
          <a:srcRect t="1076"/>
          <a:stretch>
            <a:fillRect/>
          </a:stretch>
        </p:blipFill>
        <p:spPr bwMode="auto">
          <a:xfrm>
            <a:off x="750188" y="2145738"/>
            <a:ext cx="887341" cy="117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0" name="Obraz 16" descr="http://domrel.pl/main_libs/files/gallery/1/2260IMG_6648-opt.jpg"/>
          <p:cNvPicPr>
            <a:picLocks noChangeAspect="1" noChangeArrowheads="1"/>
          </p:cNvPicPr>
          <p:nvPr/>
        </p:nvPicPr>
        <p:blipFill>
          <a:blip r:embed="rId10" cstate="print"/>
          <a:srcRect r="7909"/>
          <a:stretch>
            <a:fillRect/>
          </a:stretch>
        </p:blipFill>
        <p:spPr bwMode="auto">
          <a:xfrm>
            <a:off x="500465" y="3608248"/>
            <a:ext cx="2289243" cy="1655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1" name="Picture 3" descr="PWW1 048"/>
          <p:cNvPicPr>
            <a:picLocks noChangeAspect="1" noChangeArrowheads="1"/>
          </p:cNvPicPr>
          <p:nvPr/>
        </p:nvPicPr>
        <p:blipFill>
          <a:blip r:embed="rId11" cstate="print"/>
          <a:srcRect l="3911" r="1667"/>
          <a:stretch>
            <a:fillRect/>
          </a:stretch>
        </p:blipFill>
        <p:spPr bwMode="auto">
          <a:xfrm>
            <a:off x="750188" y="5285995"/>
            <a:ext cx="203952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2" name="Picture 4" descr="IMG_6704"/>
          <p:cNvPicPr>
            <a:picLocks noChangeAspect="1" noChangeArrowheads="1"/>
          </p:cNvPicPr>
          <p:nvPr/>
        </p:nvPicPr>
        <p:blipFill>
          <a:blip r:embed="rId12" cstate="print"/>
          <a:srcRect l="13363" r="7310"/>
          <a:stretch>
            <a:fillRect/>
          </a:stretch>
        </p:blipFill>
        <p:spPr bwMode="auto">
          <a:xfrm>
            <a:off x="398582" y="692696"/>
            <a:ext cx="1331640" cy="1121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452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Obraz 16" descr="http://domrel.pl/main_libs/files/gallery/1/2260IMG_6648-opt.jpg"/>
          <p:cNvPicPr>
            <a:picLocks noChangeAspect="1" noChangeArrowheads="1"/>
          </p:cNvPicPr>
          <p:nvPr/>
        </p:nvPicPr>
        <p:blipFill>
          <a:blip r:embed="rId3" cstate="print"/>
          <a:srcRect r="7909"/>
          <a:stretch>
            <a:fillRect/>
          </a:stretch>
        </p:blipFill>
        <p:spPr bwMode="auto">
          <a:xfrm>
            <a:off x="4415827" y="3438000"/>
            <a:ext cx="4728173" cy="34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0" name="Picture 2" descr="C:\Documents and Settings\Rafał_C\Pulpit\Wielkopolska II.jpg"/>
          <p:cNvPicPr>
            <a:picLocks noChangeAspect="1" noChangeArrowheads="1"/>
          </p:cNvPicPr>
          <p:nvPr/>
        </p:nvPicPr>
        <p:blipFill>
          <a:blip r:embed="rId4" cstate="print"/>
          <a:srcRect l="6018" t="8664" r="10197" b="11574"/>
          <a:stretch>
            <a:fillRect/>
          </a:stretch>
        </p:blipFill>
        <p:spPr bwMode="auto">
          <a:xfrm>
            <a:off x="2339752" y="3140968"/>
            <a:ext cx="6355334" cy="3717032"/>
          </a:xfrm>
          <a:prstGeom prst="rect">
            <a:avLst/>
          </a:prstGeom>
          <a:noFill/>
        </p:spPr>
      </p:pic>
      <p:pic>
        <p:nvPicPr>
          <p:cNvPr id="63492" name="Picture 4" descr="IMG_6704"/>
          <p:cNvPicPr>
            <a:picLocks noChangeAspect="1" noChangeArrowheads="1"/>
          </p:cNvPicPr>
          <p:nvPr/>
        </p:nvPicPr>
        <p:blipFill>
          <a:blip r:embed="rId5" cstate="print"/>
          <a:srcRect l="18373"/>
          <a:stretch>
            <a:fillRect/>
          </a:stretch>
        </p:blipFill>
        <p:spPr bwMode="auto">
          <a:xfrm>
            <a:off x="1907704" y="836712"/>
            <a:ext cx="4178817" cy="34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Diagram 3"/>
          <p:cNvGraphicFramePr/>
          <p:nvPr/>
        </p:nvGraphicFramePr>
        <p:xfrm>
          <a:off x="1714480" y="0"/>
          <a:ext cx="7429520" cy="64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486976" y="785794"/>
            <a:ext cx="70202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u="sng" dirty="0" smtClean="0">
                <a:solidFill>
                  <a:srgbClr val="FF0000"/>
                </a:solidFill>
              </a:rPr>
              <a:t>Parku Wiatrowy Wielkopolska II</a:t>
            </a:r>
          </a:p>
          <a:p>
            <a:endParaRPr lang="pl-PL" sz="1600" b="1" u="sng" dirty="0" smtClean="0">
              <a:solidFill>
                <a:srgbClr val="FF0000"/>
              </a:solidFill>
            </a:endParaRPr>
          </a:p>
          <a:p>
            <a:pPr marL="987425" indent="-987425">
              <a:lnSpc>
                <a:spcPct val="150000"/>
              </a:lnSpc>
            </a:pPr>
            <a:r>
              <a:rPr lang="pl-PL" sz="1600" b="1" dirty="0" smtClean="0"/>
              <a:t>Położenie:  w pobliżu miejscowości Dolsk, Czempiń koło Śremu, woj. wielkopolskie  oraz  Góra, woj. dolnośląskie</a:t>
            </a:r>
          </a:p>
          <a:p>
            <a:pPr>
              <a:lnSpc>
                <a:spcPct val="150000"/>
              </a:lnSpc>
            </a:pPr>
            <a:r>
              <a:rPr lang="pl-PL" sz="1600" b="1" dirty="0" smtClean="0"/>
              <a:t>Liczba EW: 6 szt.</a:t>
            </a:r>
          </a:p>
          <a:p>
            <a:pPr>
              <a:lnSpc>
                <a:spcPct val="150000"/>
              </a:lnSpc>
            </a:pPr>
            <a:r>
              <a:rPr lang="pl-PL" sz="1600" b="1" dirty="0" smtClean="0"/>
              <a:t>Moc całkowita: 15 MW</a:t>
            </a:r>
          </a:p>
          <a:p>
            <a:pPr>
              <a:lnSpc>
                <a:spcPct val="150000"/>
              </a:lnSpc>
            </a:pPr>
            <a:r>
              <a:rPr lang="pl-PL" sz="1600" b="1" dirty="0" smtClean="0"/>
              <a:t>Oddanie do użytku: w trakcie realizacji, koniec 2013 r.</a:t>
            </a:r>
          </a:p>
          <a:p>
            <a:pPr>
              <a:lnSpc>
                <a:spcPct val="150000"/>
              </a:lnSpc>
            </a:pPr>
            <a:endParaRPr lang="pl-PL" sz="1600" b="1" dirty="0" smtClean="0"/>
          </a:p>
          <a:p>
            <a:pPr>
              <a:lnSpc>
                <a:spcPct val="150000"/>
              </a:lnSpc>
            </a:pPr>
            <a:endParaRPr lang="pl-PL" sz="1600" b="1" dirty="0" smtClean="0"/>
          </a:p>
          <a:p>
            <a:pPr>
              <a:lnSpc>
                <a:spcPct val="150000"/>
              </a:lnSpc>
            </a:pPr>
            <a:endParaRPr lang="pl-PL" sz="1600" b="1" dirty="0" smtClean="0"/>
          </a:p>
          <a:p>
            <a:pPr>
              <a:lnSpc>
                <a:spcPct val="150000"/>
              </a:lnSpc>
            </a:pPr>
            <a:endParaRPr lang="pl-PL" sz="1600" b="1" dirty="0" smtClean="0"/>
          </a:p>
          <a:p>
            <a:pPr>
              <a:lnSpc>
                <a:spcPct val="150000"/>
              </a:lnSpc>
            </a:pPr>
            <a:endParaRPr lang="pl-PL" sz="1600" b="1" dirty="0" smtClean="0"/>
          </a:p>
          <a:p>
            <a:pPr>
              <a:lnSpc>
                <a:spcPct val="150000"/>
              </a:lnSpc>
            </a:pPr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  <a:p>
            <a:endParaRPr lang="pl-PL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205014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C:\Documents and Settings\Rafał_C\Pulpit\wind energy gif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444208" y="44624"/>
            <a:ext cx="3168352" cy="2304256"/>
          </a:xfrm>
          <a:prstGeom prst="rect">
            <a:avLst/>
          </a:prstGeom>
          <a:noFill/>
        </p:spPr>
      </p:pic>
      <p:graphicFrame>
        <p:nvGraphicFramePr>
          <p:cNvPr id="4" name="Diagram 3"/>
          <p:cNvGraphicFramePr/>
          <p:nvPr/>
        </p:nvGraphicFramePr>
        <p:xfrm>
          <a:off x="1714480" y="0"/>
          <a:ext cx="7429520" cy="64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2036982" y="4437112"/>
            <a:ext cx="5127306" cy="1481309"/>
          </a:xfrm>
        </p:spPr>
        <p:txBody>
          <a:bodyPr>
            <a:noAutofit/>
          </a:bodyPr>
          <a:lstStyle/>
          <a:p>
            <a:pPr marL="363538" indent="-363538" eaLnBrk="1" hangingPunct="1">
              <a:buFont typeface="Wingdings" pitchFamily="2" charset="2"/>
              <a:buChar char="q"/>
              <a:defRPr/>
            </a:pP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</a:rPr>
              <a:t>Realizacja inwestycji:</a:t>
            </a:r>
          </a:p>
          <a:p>
            <a:pPr marL="363538" lvl="1" indent="-363538">
              <a:lnSpc>
                <a:spcPct val="150000"/>
              </a:lnSpc>
              <a:buFont typeface="Arial" charset="0"/>
              <a:buNone/>
              <a:defRPr/>
            </a:pP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</a:rPr>
              <a:t>	2016 r.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979712" y="1519624"/>
            <a:ext cx="61213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3538" eaLnBrk="1" hangingPunct="1"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</a:rPr>
              <a:t>Rozpoczęcie przygotowania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projektu</a:t>
            </a:r>
          </a:p>
          <a:p>
            <a:pPr marL="0" lvl="1" indent="363538" eaLnBrk="1" hangingPunct="1">
              <a:lnSpc>
                <a:spcPct val="150000"/>
              </a:lnSpc>
              <a:defRPr/>
            </a:pP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</a:rPr>
              <a:t>2012 r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>
              <a:defRPr/>
            </a:pP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1994850" y="2924944"/>
            <a:ext cx="57455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3538" eaLnBrk="1" hangingPunct="1"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</a:rPr>
              <a:t>Ilość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planowanych elektrowni</a:t>
            </a:r>
          </a:p>
          <a:p>
            <a:pPr marL="0" lvl="1" indent="363538" eaLnBrk="1" hangingPunct="1">
              <a:lnSpc>
                <a:spcPct val="150000"/>
              </a:lnSpc>
              <a:defRPr/>
            </a:pP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</a:rPr>
              <a:t>do 8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szt. </a:t>
            </a:r>
          </a:p>
          <a:p>
            <a:pPr>
              <a:defRPr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5474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allAtOnce"/>
      <p:bldP spid="10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C:\Documents and Settings\Rafał_C\Pulpit\wind energy gif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444208" y="44624"/>
            <a:ext cx="3168352" cy="2304256"/>
          </a:xfrm>
          <a:prstGeom prst="rect">
            <a:avLst/>
          </a:prstGeom>
          <a:noFill/>
        </p:spPr>
      </p:pic>
      <p:graphicFrame>
        <p:nvGraphicFramePr>
          <p:cNvPr id="4" name="Diagram 3"/>
          <p:cNvGraphicFramePr/>
          <p:nvPr/>
        </p:nvGraphicFramePr>
        <p:xfrm>
          <a:off x="1714480" y="0"/>
          <a:ext cx="7429520" cy="64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pole tekstowe 8"/>
          <p:cNvSpPr txBox="1"/>
          <p:nvPr/>
        </p:nvSpPr>
        <p:spPr>
          <a:xfrm>
            <a:off x="395536" y="908720"/>
            <a:ext cx="8352928" cy="574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3538" indent="-363538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</a:rPr>
              <a:t>Opracowanie zmiany „Studium uwarunkowań i kierunków zagospodarowania przestrzennego”.</a:t>
            </a:r>
          </a:p>
          <a:p>
            <a:pPr marL="363538" indent="-363538"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</a:rPr>
              <a:t>Opracowanie zmiany „Miejscowego planu zagospodarowania  przestrzennego”.</a:t>
            </a:r>
          </a:p>
          <a:p>
            <a:pPr marL="363538" indent="-363538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</a:rPr>
              <a:t>Zabezpieczenie gruntów pod inwestycję.</a:t>
            </a:r>
          </a:p>
          <a:p>
            <a:pPr marL="363538" indent="-363538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</a:rPr>
              <a:t>Opracowanie branżowych projektów budowlanych.</a:t>
            </a:r>
          </a:p>
          <a:p>
            <a:pPr marL="363538" indent="-363538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</a:rPr>
              <a:t>Uzyskanie pozwolenia na budowę.</a:t>
            </a:r>
          </a:p>
          <a:p>
            <a:pPr marL="363538" indent="-363538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</a:rPr>
              <a:t>Realizacja inwestycji.</a:t>
            </a:r>
            <a:endParaRPr lang="pl-PL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057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Autofit/>
          </a:bodyPr>
          <a:lstStyle/>
          <a:p>
            <a:pPr algn="l"/>
            <a:r>
              <a:rPr lang="pl-PL" sz="2500" dirty="0" smtClean="0"/>
              <a:t>6 maja - „</a:t>
            </a:r>
            <a:r>
              <a:rPr lang="pl-PL" sz="2500" dirty="0"/>
              <a:t>Bezrobotni dla gospodarki wodnej i ochrony przeciwpowodziowej</a:t>
            </a:r>
            <a:r>
              <a:rPr lang="pl-PL" sz="2500" dirty="0" smtClean="0"/>
              <a:t>”</a:t>
            </a:r>
            <a:endParaRPr lang="pl-PL" sz="2500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quarter" idx="1"/>
          </p:nvPr>
        </p:nvSpPr>
        <p:spPr>
          <a:xfrm>
            <a:off x="301752" y="1916832"/>
            <a:ext cx="8503920" cy="41822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000" dirty="0"/>
              <a:t>Od 6 maja </a:t>
            </a:r>
            <a:r>
              <a:rPr lang="pl-PL" sz="2000" dirty="0" smtClean="0"/>
              <a:t>br</a:t>
            </a:r>
            <a:r>
              <a:rPr lang="pl-PL" sz="2000" dirty="0"/>
              <a:t>. 4 bezrobotne </a:t>
            </a:r>
            <a:r>
              <a:rPr lang="pl-PL" sz="2000" dirty="0" smtClean="0"/>
              <a:t>osoby realizują </a:t>
            </a:r>
            <a:r>
              <a:rPr lang="pl-PL" sz="2000" dirty="0"/>
              <a:t>na terenie gminy program </a:t>
            </a:r>
            <a:r>
              <a:rPr lang="pl-PL" sz="2000" dirty="0" smtClean="0"/>
              <a:t> pn</a:t>
            </a:r>
            <a:r>
              <a:rPr lang="pl-PL" sz="2000" dirty="0"/>
              <a:t>.: „Bezrobotni dla gospodarki wodnej i ochrony przeciwpowodziowej</a:t>
            </a:r>
            <a:r>
              <a:rPr lang="pl-PL" sz="2000" dirty="0" smtClean="0"/>
              <a:t>”. Program zakończy się w październiku br.</a:t>
            </a:r>
            <a:endParaRPr lang="pl-PL" sz="2000" dirty="0"/>
          </a:p>
          <a:p>
            <a:pPr marL="0" indent="0" algn="just">
              <a:buNone/>
            </a:pPr>
            <a:endParaRPr lang="pl-PL" sz="2000" dirty="0" smtClean="0"/>
          </a:p>
          <a:p>
            <a:pPr marL="0" indent="0" algn="just">
              <a:buNone/>
            </a:pPr>
            <a:r>
              <a:rPr lang="pl-PL" sz="2000" dirty="0" smtClean="0"/>
              <a:t>Środki </a:t>
            </a:r>
            <a:r>
              <a:rPr lang="pl-PL" sz="2000" dirty="0"/>
              <a:t>na jego realizację pochodzą z Funduszu Pracy, którym dysponuje Powiatowy Urząd Pracy w Jaworze, a w części dot. wyposażenia stanowisk pracy w środki ochrony osobistej oraz narzędzia z Dolnośląskiego Zarządu Melioracji i Urządzeń Wodnych we </a:t>
            </a:r>
            <a:r>
              <a:rPr lang="pl-PL" sz="2000" dirty="0" smtClean="0"/>
              <a:t>Wrocławiu.</a:t>
            </a:r>
            <a:endParaRPr lang="pl-PL" sz="2000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75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714480" y="0"/>
          <a:ext cx="7429520" cy="64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pole tekstowe 12"/>
          <p:cNvSpPr txBox="1"/>
          <p:nvPr/>
        </p:nvSpPr>
        <p:spPr>
          <a:xfrm>
            <a:off x="464601" y="679302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</a:rPr>
              <a:t>Łączna liczba elektrowni – do 8 szt.</a:t>
            </a:r>
            <a:endParaRPr lang="pl-PL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5" name="Grupa 24"/>
          <p:cNvGrpSpPr/>
          <p:nvPr/>
        </p:nvGrpSpPr>
        <p:grpSpPr>
          <a:xfrm>
            <a:off x="323528" y="1917007"/>
            <a:ext cx="3347863" cy="2913271"/>
            <a:chOff x="-7632846" y="3888431"/>
            <a:chExt cx="6444206" cy="5326851"/>
          </a:xfrm>
        </p:grpSpPr>
        <p:pic>
          <p:nvPicPr>
            <p:cNvPr id="5" name="Obraz 4" descr="Paszowice_Obszar_Sudium.jpg"/>
            <p:cNvPicPr>
              <a:picLocks noChangeAspect="1"/>
            </p:cNvPicPr>
            <p:nvPr/>
          </p:nvPicPr>
          <p:blipFill>
            <a:blip r:embed="rId8" cstate="print"/>
            <a:srcRect l="1486" t="8400" r="3422" b="1301"/>
            <a:stretch>
              <a:fillRect/>
            </a:stretch>
          </p:blipFill>
          <p:spPr>
            <a:xfrm rot="16200000">
              <a:off x="-6840758" y="3096343"/>
              <a:ext cx="4608511" cy="6192688"/>
            </a:xfrm>
            <a:prstGeom prst="rect">
              <a:avLst/>
            </a:prstGeom>
          </p:spPr>
        </p:pic>
        <p:sp>
          <p:nvSpPr>
            <p:cNvPr id="22" name="pole tekstowe 21"/>
            <p:cNvSpPr txBox="1"/>
            <p:nvPr/>
          </p:nvSpPr>
          <p:spPr>
            <a:xfrm>
              <a:off x="-7021288" y="8568951"/>
              <a:ext cx="58326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chemeClr val="accent1">
                      <a:lumMod val="75000"/>
                    </a:schemeClr>
                  </a:solidFill>
                </a:rPr>
                <a:t>Planowany obszar lokalizacji elektrowni wiatrowych wraz ze strefa oddziaływania</a:t>
              </a:r>
              <a:endParaRPr lang="pl-PL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23" name="Łącznik prosty ze strzałką 22"/>
            <p:cNvCxnSpPr>
              <a:stCxn id="22" idx="0"/>
            </p:cNvCxnSpPr>
            <p:nvPr/>
          </p:nvCxnSpPr>
          <p:spPr>
            <a:xfrm flipH="1" flipV="1">
              <a:off x="-4428999" y="6622994"/>
              <a:ext cx="324035" cy="1945957"/>
            </a:xfrm>
            <a:prstGeom prst="straightConnector1">
              <a:avLst/>
            </a:prstGeom>
            <a:ln w="25400" cmpd="sng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upa 40"/>
          <p:cNvGrpSpPr/>
          <p:nvPr/>
        </p:nvGrpSpPr>
        <p:grpSpPr>
          <a:xfrm>
            <a:off x="4285368" y="1887507"/>
            <a:ext cx="4858633" cy="3269685"/>
            <a:chOff x="8940351" y="1146993"/>
            <a:chExt cx="5538583" cy="3421265"/>
          </a:xfrm>
        </p:grpSpPr>
        <p:grpSp>
          <p:nvGrpSpPr>
            <p:cNvPr id="37" name="Grupa 36"/>
            <p:cNvGrpSpPr/>
            <p:nvPr/>
          </p:nvGrpSpPr>
          <p:grpSpPr>
            <a:xfrm>
              <a:off x="9105153" y="1146993"/>
              <a:ext cx="5373781" cy="3421265"/>
              <a:chOff x="14757016" y="822662"/>
              <a:chExt cx="5373781" cy="3421265"/>
            </a:xfrm>
          </p:grpSpPr>
          <p:pic>
            <p:nvPicPr>
              <p:cNvPr id="64515" name="Picture 3" descr="\\Tomaszk\Moje dokumenty\Projekt Dolnyśląsk\Farma Wiatrowa\MŚCIWOJÓW\Plan B\Męcinka\Prezentacja\Męcinka_ort_OBSZAR INWEST+S3_27_05_2013.pdf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 rot="16200000">
                <a:off x="15466785" y="112893"/>
                <a:ext cx="3421265" cy="4840803"/>
              </a:xfrm>
              <a:prstGeom prst="rect">
                <a:avLst/>
              </a:prstGeom>
              <a:noFill/>
            </p:spPr>
          </p:pic>
          <p:cxnSp>
            <p:nvCxnSpPr>
              <p:cNvPr id="21" name="Łącznik prosty ze strzałką 20"/>
              <p:cNvCxnSpPr>
                <a:stCxn id="24" idx="1"/>
              </p:cNvCxnSpPr>
              <p:nvPr/>
            </p:nvCxnSpPr>
            <p:spPr>
              <a:xfrm flipH="1" flipV="1">
                <a:off x="14918500" y="2160814"/>
                <a:ext cx="2160238" cy="1115233"/>
              </a:xfrm>
              <a:prstGeom prst="straightConnector1">
                <a:avLst/>
              </a:prstGeom>
              <a:ln w="25400" cmpd="sng">
                <a:solidFill>
                  <a:schemeClr val="accent6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pole tekstowe 23"/>
              <p:cNvSpPr txBox="1"/>
              <p:nvPr/>
            </p:nvSpPr>
            <p:spPr>
              <a:xfrm>
                <a:off x="17078738" y="2232821"/>
                <a:ext cx="3052059" cy="9661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b="1" dirty="0" smtClean="0">
                    <a:ln>
                      <a:solidFill>
                        <a:schemeClr val="accent6">
                          <a:lumMod val="75000"/>
                        </a:schemeClr>
                      </a:solidFill>
                    </a:ln>
                    <a:solidFill>
                      <a:schemeClr val="accent6">
                        <a:lumMod val="75000"/>
                      </a:schemeClr>
                    </a:solidFill>
                  </a:rPr>
                  <a:t>Planowany przebieg drogi S3 </a:t>
                </a:r>
                <a:r>
                  <a:rPr lang="pl-PL" b="1" i="1" dirty="0" smtClean="0">
                    <a:ln>
                      <a:solidFill>
                        <a:schemeClr val="accent6">
                          <a:lumMod val="75000"/>
                        </a:schemeClr>
                      </a:solidFill>
                    </a:ln>
                    <a:solidFill>
                      <a:schemeClr val="accent6">
                        <a:lumMod val="75000"/>
                      </a:schemeClr>
                    </a:solidFill>
                  </a:rPr>
                  <a:t>(zgodnie z projektem </a:t>
                </a:r>
                <a:r>
                  <a:rPr lang="pl-PL" b="1" i="1" dirty="0" err="1" smtClean="0">
                    <a:ln>
                      <a:solidFill>
                        <a:schemeClr val="accent6">
                          <a:lumMod val="75000"/>
                        </a:schemeClr>
                      </a:solidFill>
                    </a:ln>
                    <a:solidFill>
                      <a:schemeClr val="accent6">
                        <a:lumMod val="75000"/>
                      </a:schemeClr>
                    </a:solidFill>
                  </a:rPr>
                  <a:t>GDDKiA</a:t>
                </a:r>
                <a:r>
                  <a:rPr lang="pl-PL" b="1" i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  <a:endParaRPr lang="pl-PL" b="1" i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40" name="Łącznik prosty ze strzałką 39"/>
            <p:cNvCxnSpPr/>
            <p:nvPr/>
          </p:nvCxnSpPr>
          <p:spPr>
            <a:xfrm flipH="1" flipV="1">
              <a:off x="8940351" y="3356992"/>
              <a:ext cx="600201" cy="880295"/>
            </a:xfrm>
            <a:prstGeom prst="straightConnector1">
              <a:avLst/>
            </a:prstGeom>
            <a:ln w="25400" cmpd="sng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8497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\\Grzegorz\Foto\Budowa Pępowo - zdjęcia z montażu\IMG_6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359613"/>
            <a:ext cx="288000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 descr="D:\Moje dokumenty\Moje obrazy\Wolin_Zukowice\IMGP29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209" y="3501008"/>
            <a:ext cx="2099437" cy="3136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\\Grzegorz\Foto\Bojanowo\przygotowanie do montażu wieży\DSC00027.JPG"/>
          <p:cNvPicPr>
            <a:picLocks noChangeAspect="1" noChangeArrowheads="1"/>
          </p:cNvPicPr>
          <p:nvPr/>
        </p:nvPicPr>
        <p:blipFill>
          <a:blip r:embed="rId5" cstate="print"/>
          <a:srcRect t="22333"/>
          <a:stretch>
            <a:fillRect/>
          </a:stretch>
        </p:blipFill>
        <p:spPr bwMode="auto">
          <a:xfrm>
            <a:off x="3203848" y="4473842"/>
            <a:ext cx="4140000" cy="2411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" name="Diagram 3"/>
          <p:cNvGraphicFramePr/>
          <p:nvPr/>
        </p:nvGraphicFramePr>
        <p:xfrm>
          <a:off x="1714480" y="0"/>
          <a:ext cx="7429520" cy="64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107504" y="657562"/>
            <a:ext cx="5923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1. Budowa nowych dróg a także modernizacja już istniejących</a:t>
            </a:r>
          </a:p>
          <a:p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5" name="Picture 5" descr="\\Grzegorz\Foto\SeeBA - luty2005\SeeBA 00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63525" y="2276872"/>
            <a:ext cx="2880321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>
            <a:off x="1979712" y="980728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Przykłady realizacji infrastruktury drogowej: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395536" y="1165394"/>
            <a:ext cx="7668344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l-P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Szerokość jezdni: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4-5m</a:t>
            </a:r>
          </a:p>
          <a:p>
            <a:pPr>
              <a:lnSpc>
                <a:spcPct val="200000"/>
              </a:lnSpc>
            </a:pPr>
            <a:r>
              <a:rPr lang="pl-P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Rodzaj nawierzchni: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kruszywo łamane stabilizowane mechanicznie</a:t>
            </a:r>
          </a:p>
          <a:p>
            <a:pPr>
              <a:lnSpc>
                <a:spcPct val="200000"/>
              </a:lnSpc>
            </a:pPr>
            <a:r>
              <a:rPr lang="pl-P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Nośność nawierzchni: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 </a:t>
            </a:r>
            <a:r>
              <a:rPr lang="pl-PL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/oś (12 t/oś)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7" name="Picture 7" descr="\\Grzegorz\Foto\Budowa Pępowo - zdjęcia z montażu\IMG_671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79712" y="4293096"/>
            <a:ext cx="3312368" cy="2208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30105" y="3861288"/>
            <a:ext cx="3118039" cy="208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19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2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714480" y="0"/>
          <a:ext cx="7429520" cy="64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380593" y="841936"/>
            <a:ext cx="2554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2. Budowa fundamentów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979712" y="1043444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Przykłady realizacji:</a:t>
            </a:r>
            <a:endParaRPr lang="pl-PL" dirty="0"/>
          </a:p>
        </p:txBody>
      </p:sp>
      <p:pic>
        <p:nvPicPr>
          <p:cNvPr id="45058" name="Picture 2" descr="\\Grzegorz\Foto\Tychowo_13.09.2010\DCIM\100_1309\IMGP5436.JPG"/>
          <p:cNvPicPr>
            <a:picLocks noChangeAspect="1" noChangeArrowheads="1"/>
          </p:cNvPicPr>
          <p:nvPr/>
        </p:nvPicPr>
        <p:blipFill>
          <a:blip r:embed="rId8" cstate="print"/>
          <a:srcRect l="1913"/>
          <a:stretch>
            <a:fillRect/>
          </a:stretch>
        </p:blipFill>
        <p:spPr bwMode="auto">
          <a:xfrm>
            <a:off x="395536" y="1485064"/>
            <a:ext cx="3692436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59" name="Picture 3" descr="\\Grzegorz\Foto\Tychowo_13.09.2010\DCIM\100_1309\IMGP543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6068" y="1412776"/>
            <a:ext cx="3764444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60" name="Picture 4" descr="\\Grzegorz\Foto\Tychowo_13.09.2010\DCIM\100_1309\IMGP5527.JPG"/>
          <p:cNvPicPr>
            <a:picLocks noChangeAspect="1" noChangeArrowheads="1"/>
          </p:cNvPicPr>
          <p:nvPr/>
        </p:nvPicPr>
        <p:blipFill>
          <a:blip r:embed="rId10" cstate="print"/>
          <a:srcRect l="1913"/>
          <a:stretch>
            <a:fillRect/>
          </a:stretch>
        </p:blipFill>
        <p:spPr bwMode="auto">
          <a:xfrm>
            <a:off x="395536" y="4149080"/>
            <a:ext cx="3692437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\\Grzegorz\Foto\Budowa Pępowo - zdjęcia z montażu\IMG_650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36096" y="4005064"/>
            <a:ext cx="378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ole tekstowe 12"/>
          <p:cNvSpPr txBox="1"/>
          <p:nvPr/>
        </p:nvSpPr>
        <p:spPr>
          <a:xfrm>
            <a:off x="4572000" y="831579"/>
            <a:ext cx="7668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l-P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Materiał: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żelbet</a:t>
            </a:r>
          </a:p>
          <a:p>
            <a:pPr>
              <a:lnSpc>
                <a:spcPct val="200000"/>
              </a:lnSpc>
            </a:pPr>
            <a:r>
              <a:rPr lang="pl-P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Średnica fundamentu: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16-20 m</a:t>
            </a:r>
          </a:p>
          <a:p>
            <a:pPr>
              <a:lnSpc>
                <a:spcPct val="200000"/>
              </a:lnSpc>
            </a:pPr>
            <a:r>
              <a:rPr lang="pl-P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Wysokość fundamentu: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2,5-3,5 m</a:t>
            </a:r>
          </a:p>
        </p:txBody>
      </p:sp>
      <p:pic>
        <p:nvPicPr>
          <p:cNvPr id="45062" name="Picture 6" descr="\\Grzegorz\Foto\Budowa Pępowo - zdjęcia z montażu\IMG_650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75856" y="3573016"/>
            <a:ext cx="3131748" cy="2087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248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3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921" r="1240" b="1797"/>
          <a:stretch>
            <a:fillRect/>
          </a:stretch>
        </p:blipFill>
        <p:spPr>
          <a:xfrm>
            <a:off x="395536" y="1196752"/>
            <a:ext cx="3546400" cy="2592288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/>
          <a:srcRect t="2703"/>
          <a:stretch>
            <a:fillRect/>
          </a:stretch>
        </p:blipFill>
        <p:spPr bwMode="auto">
          <a:xfrm>
            <a:off x="5072856" y="1310444"/>
            <a:ext cx="3551238" cy="259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/>
          <a:srcRect r="938" b="-6"/>
          <a:stretch>
            <a:fillRect/>
          </a:stretch>
        </p:blipFill>
        <p:spPr bwMode="auto">
          <a:xfrm>
            <a:off x="395536" y="4076700"/>
            <a:ext cx="3528938" cy="2376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ostokąt 10"/>
          <p:cNvSpPr/>
          <p:nvPr/>
        </p:nvSpPr>
        <p:spPr>
          <a:xfrm>
            <a:off x="6848475" y="5997575"/>
            <a:ext cx="2266950" cy="8366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/>
          <a:srcRect l="1350" t="2427" r="1973"/>
          <a:stretch>
            <a:fillRect/>
          </a:stretch>
        </p:blipFill>
        <p:spPr bwMode="auto">
          <a:xfrm>
            <a:off x="5038374" y="4039765"/>
            <a:ext cx="3528392" cy="237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upa 7"/>
          <p:cNvGrpSpPr/>
          <p:nvPr/>
        </p:nvGrpSpPr>
        <p:grpSpPr>
          <a:xfrm>
            <a:off x="1601818" y="-27384"/>
            <a:ext cx="7542182" cy="682944"/>
            <a:chOff x="31354" y="31354"/>
            <a:chExt cx="7542182" cy="682944"/>
          </a:xfrm>
        </p:grpSpPr>
        <p:sp>
          <p:nvSpPr>
            <p:cNvPr id="12" name="Prostokąt zaokrąglony 11"/>
            <p:cNvSpPr/>
            <p:nvPr/>
          </p:nvSpPr>
          <p:spPr>
            <a:xfrm>
              <a:off x="144016" y="72008"/>
              <a:ext cx="7429520" cy="64229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13" name="Prostokąt 12"/>
            <p:cNvSpPr/>
            <p:nvPr/>
          </p:nvSpPr>
          <p:spPr>
            <a:xfrm>
              <a:off x="31354" y="31354"/>
              <a:ext cx="7366812" cy="5795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400" i="1" dirty="0" smtClean="0"/>
                <a:t>Zdjęcia z realizacji - fundamenty</a:t>
              </a:r>
              <a:endParaRPr lang="pl-PL" sz="2400" b="1" i="1" u="sng" kern="12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91230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 r="13952"/>
          <a:stretch>
            <a:fillRect/>
          </a:stretch>
        </p:blipFill>
        <p:spPr bwMode="auto">
          <a:xfrm>
            <a:off x="470170" y="2868014"/>
            <a:ext cx="1759248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ole tekstowe 15"/>
          <p:cNvSpPr txBox="1"/>
          <p:nvPr/>
        </p:nvSpPr>
        <p:spPr>
          <a:xfrm>
            <a:off x="1360026" y="1340768"/>
            <a:ext cx="7668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l-P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Napięcie: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</a:t>
            </a:r>
          </a:p>
          <a:p>
            <a:pPr>
              <a:lnSpc>
                <a:spcPct val="200000"/>
              </a:lnSpc>
            </a:pPr>
            <a:r>
              <a:rPr lang="pl-P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Głębokość ułożenia: ≥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714480" y="0"/>
          <a:ext cx="7429520" cy="64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323528" y="692696"/>
            <a:ext cx="432048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dirty="0" smtClean="0"/>
              <a:t>3. Zespół linii kablowych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611560" y="1062028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Przykłady realizacji:</a:t>
            </a:r>
            <a:endParaRPr lang="pl-PL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9" cstate="print"/>
          <a:srcRect r="548" b="-11"/>
          <a:stretch>
            <a:fillRect/>
          </a:stretch>
        </p:blipFill>
        <p:spPr bwMode="auto">
          <a:xfrm>
            <a:off x="459938" y="4802359"/>
            <a:ext cx="1779712" cy="136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10" cstate="print"/>
          <a:srcRect l="1912" r="12039" b="-11"/>
          <a:stretch>
            <a:fillRect/>
          </a:stretch>
        </p:blipFill>
        <p:spPr bwMode="auto">
          <a:xfrm>
            <a:off x="5508104" y="1556792"/>
            <a:ext cx="324036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11" cstate="print"/>
          <a:srcRect l="3824" r="10127"/>
          <a:stretch>
            <a:fillRect/>
          </a:stretch>
        </p:blipFill>
        <p:spPr bwMode="auto">
          <a:xfrm>
            <a:off x="5508104" y="4221088"/>
            <a:ext cx="324036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92693" y="2996952"/>
            <a:ext cx="2504169" cy="307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43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714480" y="0"/>
          <a:ext cx="7429520" cy="64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539552" y="702026"/>
            <a:ext cx="73803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pl-P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50800" dir="5400000" sx="1000" sy="1000" algn="tl" rotWithShape="0">
                    <a:srgbClr val="000000">
                      <a:alpha val="43137"/>
                    </a:srgbClr>
                  </a:outerShdw>
                </a:effectLst>
              </a:rPr>
              <a:t>Budowa dróg dojazdu rolniczego z których każdy mieszkaniec będzie mógł korzystać.</a:t>
            </a:r>
          </a:p>
          <a:p>
            <a:pPr marL="400050" indent="-400050">
              <a:buFont typeface="+mj-lt"/>
              <a:buAutoNum type="romanUcPeriod"/>
            </a:pPr>
            <a:endParaRPr lang="pl-PL" b="1" dirty="0" smtClean="0">
              <a:solidFill>
                <a:schemeClr val="tx2">
                  <a:lumMod val="75000"/>
                </a:schemeClr>
              </a:solidFill>
              <a:effectLst>
                <a:outerShdw blurRad="50800" dist="50800" dir="5400000" sx="1000" sy="1000" algn="tl" rotWithShape="0">
                  <a:srgbClr val="000000">
                    <a:alpha val="43137"/>
                  </a:srgbClr>
                </a:outerShdw>
              </a:effectLst>
            </a:endParaRPr>
          </a:p>
          <a:p>
            <a:pPr marL="400050" indent="-400050">
              <a:buFont typeface="+mj-lt"/>
              <a:buAutoNum type="romanUcPeriod"/>
            </a:pPr>
            <a:r>
              <a:rPr lang="pl-P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50800" dir="5400000" sx="1000" sy="1000" algn="tl" rotWithShape="0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50800" dir="5400000" sx="1000" sy="1000" algn="tl" rotWithShape="0">
                    <a:srgbClr val="000000">
                      <a:alpha val="43137"/>
                    </a:srgbClr>
                  </a:outerShdw>
                </a:effectLst>
              </a:rPr>
              <a:t>aangażowanie przy budowie lokalnych przedsiębiorstw budowlanych</a:t>
            </a:r>
            <a:endParaRPr lang="pl-PL" b="1" dirty="0" smtClean="0">
              <a:solidFill>
                <a:schemeClr val="tx2">
                  <a:lumMod val="75000"/>
                </a:schemeClr>
              </a:solidFill>
              <a:effectLst>
                <a:outerShdw blurRad="50800" dist="50800" dir="5400000" sx="1000" sy="1000" algn="tl" rotWithShape="0">
                  <a:srgbClr val="000000">
                    <a:alpha val="43137"/>
                  </a:srgbClr>
                </a:outerShdw>
              </a:effectLst>
            </a:endParaRPr>
          </a:p>
          <a:p>
            <a:pPr marL="400050" indent="-400050">
              <a:buFont typeface="+mj-lt"/>
              <a:buAutoNum type="romanUcPeriod"/>
            </a:pPr>
            <a:endParaRPr lang="pl-PL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050" indent="-400050">
              <a:buFont typeface="+mj-lt"/>
              <a:buAutoNum type="romanUcPeriod"/>
            </a:pPr>
            <a:r>
              <a:rPr lang="pl-P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50800" dir="5400000" sx="1000" sy="1000" algn="tl" rotWithShape="0">
                    <a:srgbClr val="000000">
                      <a:alpha val="43137"/>
                    </a:srgbClr>
                  </a:outerShdw>
                </a:effectLst>
              </a:rPr>
              <a:t>Spółka, aby mogła realizować inwestycję zawarła bądź zawrze  następujące umowy:</a:t>
            </a:r>
          </a:p>
          <a:p>
            <a:pPr marL="400050" indent="-400050"/>
            <a:endParaRPr lang="pl-PL" sz="800" b="1" dirty="0" smtClean="0">
              <a:solidFill>
                <a:schemeClr val="tx2">
                  <a:lumMod val="75000"/>
                </a:schemeClr>
              </a:solidFill>
              <a:effectLst>
                <a:outerShdw blurRad="50800" dist="50800" dir="5400000" sx="1000" sy="1000" algn="tl" rotWithShape="0">
                  <a:srgbClr val="000000">
                    <a:alpha val="43137"/>
                  </a:srgbClr>
                </a:outerShdw>
              </a:effectLst>
            </a:endParaRPr>
          </a:p>
          <a:p>
            <a:pPr marL="1079500" indent="-355600">
              <a:buFont typeface="+mj-lt"/>
              <a:buAutoNum type="arabicPeriod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Umowy dzierżawy pod EW</a:t>
            </a:r>
          </a:p>
          <a:p>
            <a:pPr marL="1079500" indent="-355600">
              <a:buFont typeface="+mj-lt"/>
              <a:buAutoNum type="arabicPeriod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Umowy na zachodzenie śmigła</a:t>
            </a:r>
          </a:p>
          <a:p>
            <a:pPr marL="1079500" indent="-355600">
              <a:buFont typeface="+mj-lt"/>
              <a:buAutoNum type="arabicPeriod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Umowy umożliwiające ułożenie kabla energetycznego</a:t>
            </a:r>
          </a:p>
          <a:p>
            <a:pPr marL="1079500" indent="-355600">
              <a:buFont typeface="+mj-lt"/>
              <a:buAutoNum type="arabicPeriod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Umowy na nowobudowane drogi dojazdowe</a:t>
            </a:r>
          </a:p>
          <a:p>
            <a:pPr marL="1079500" indent="-355600">
              <a:buFont typeface="+mj-lt"/>
              <a:buAutoNum type="arabicPeriod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Umowy na łuki dojazdowe.</a:t>
            </a:r>
          </a:p>
          <a:p>
            <a:pPr marL="1079500" indent="-355600">
              <a:buFont typeface="+mj-lt"/>
              <a:buAutoNum type="arabicPeriod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Umowa na zajecie terenu na czas budowy.</a:t>
            </a:r>
          </a:p>
          <a:p>
            <a:pPr marL="1079500" indent="-355600">
              <a:buFont typeface="+mj-lt"/>
              <a:buAutoNum type="arabicPeriod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Umowa na zajecie terenu pod zaplecze budowy</a:t>
            </a:r>
          </a:p>
          <a:p>
            <a:pPr marL="1079500" indent="-355600">
              <a:buFont typeface="+mj-lt"/>
              <a:buAutoNum type="arabicPeriod"/>
            </a:pPr>
            <a:endParaRPr lang="pl-PL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827584" y="4601142"/>
            <a:ext cx="7524328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pl-PL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</a:rPr>
              <a:t>Każde zajęcie terenu przez Spółkę wiąże się z korzyściami finansowymi dla właścicieli nieruchomości.</a:t>
            </a:r>
            <a:endParaRPr lang="pl-PL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65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 descr="D:\Moje dokumenty\Moje obrazy\Wolin Farma wiatrowa\IMGP05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867" y="2814254"/>
            <a:ext cx="6081565" cy="407113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" name="Picture 3" descr="C:\Documents and Settings\Rafał_C\Pulpit\wind energy gif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444208" y="44624"/>
            <a:ext cx="3168352" cy="2304256"/>
          </a:xfrm>
          <a:prstGeom prst="rect">
            <a:avLst/>
          </a:prstGeom>
          <a:noFill/>
        </p:spPr>
      </p:pic>
      <p:graphicFrame>
        <p:nvGraphicFramePr>
          <p:cNvPr id="4" name="Diagram 3"/>
          <p:cNvGraphicFramePr/>
          <p:nvPr/>
        </p:nvGraphicFramePr>
        <p:xfrm>
          <a:off x="1714480" y="0"/>
          <a:ext cx="7429520" cy="64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1763688" y="692696"/>
            <a:ext cx="738031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Podatek od gruntów budowlanych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Podatek od budowli (</a:t>
            </a:r>
            <a:r>
              <a:rPr lang="pl-PL" dirty="0" err="1" smtClean="0">
                <a:solidFill>
                  <a:schemeClr val="tx2">
                    <a:lumMod val="75000"/>
                  </a:schemeClr>
                </a:solidFill>
              </a:rPr>
              <a:t>max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. stawka 2%)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Opłata za zajecie pasa drogowego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Modernizacja  i  utrzymanie istniejących dróg  na koszt Inwestora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Poprawa wizerunku Gminy jako proekologicznej i proinwestycyjnej</a:t>
            </a:r>
          </a:p>
        </p:txBody>
      </p:sp>
    </p:spTree>
    <p:extLst>
      <p:ext uri="{BB962C8B-B14F-4D97-AF65-F5344CB8AC3E}">
        <p14:creationId xmlns:p14="http://schemas.microsoft.com/office/powerpoint/2010/main" val="30668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Documents and Settings\Rafał_C\Pulpit\wind energy gif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300192" y="-99392"/>
            <a:ext cx="3168352" cy="2304256"/>
          </a:xfrm>
          <a:prstGeom prst="rect">
            <a:avLst/>
          </a:prstGeom>
          <a:noFill/>
        </p:spPr>
      </p:pic>
      <p:graphicFrame>
        <p:nvGraphicFramePr>
          <p:cNvPr id="4" name="Diagram 3"/>
          <p:cNvGraphicFramePr/>
          <p:nvPr/>
        </p:nvGraphicFramePr>
        <p:xfrm>
          <a:off x="1714480" y="0"/>
          <a:ext cx="7429520" cy="64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Prostokąt 7"/>
          <p:cNvSpPr/>
          <p:nvPr/>
        </p:nvSpPr>
        <p:spPr>
          <a:xfrm>
            <a:off x="6660232" y="2346553"/>
            <a:ext cx="28083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80-100 tyś zł/rok</a:t>
            </a:r>
          </a:p>
          <a:p>
            <a:pPr algn="just">
              <a:lnSpc>
                <a:spcPct val="150000"/>
              </a:lnSpc>
            </a:pPr>
            <a: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640 - 800 tyś zł/rok</a:t>
            </a:r>
          </a:p>
          <a:p>
            <a:endParaRPr lang="pl-PL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pl-PL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pl-PL" sz="1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pl-PL" sz="1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endParaRPr lang="pl-PL" sz="1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pl-PL" sz="1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ok. 500. 000 zł/1km</a:t>
            </a:r>
          </a:p>
          <a:p>
            <a: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ok. 16. 000 zł</a:t>
            </a:r>
          </a:p>
          <a:p>
            <a:pPr algn="just">
              <a:lnSpc>
                <a:spcPct val="150000"/>
              </a:lnSpc>
            </a:pPr>
            <a:endParaRPr lang="pl-PL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539552" y="1700808"/>
            <a:ext cx="61206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50800" dir="5400000" sx="1000" sy="1000" algn="tl" rotWithShape="0">
                    <a:srgbClr val="000000">
                      <a:alpha val="43137"/>
                    </a:srgbClr>
                  </a:outerShdw>
                </a:effectLst>
              </a:rPr>
              <a:t>Roczny dochód od elektrowni wiatrowych i infrastruktury:</a:t>
            </a:r>
          </a:p>
          <a:p>
            <a:endParaRPr lang="pl-PL" sz="7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50800" dir="5400000" sx="1000" sy="1000" algn="tl" rotWithShape="0">
                    <a:srgbClr val="000000">
                      <a:alpha val="43137"/>
                    </a:srgbClr>
                  </a:outerShdw>
                </a:effectLst>
              </a:rPr>
              <a:t>Wpływ  do budżetu Gminy z tytułu podatków od 1 EW</a:t>
            </a:r>
          </a:p>
          <a:p>
            <a:pPr algn="just">
              <a:lnSpc>
                <a:spcPct val="150000"/>
              </a:lnSpc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50800" dir="5400000" sx="1000" sy="1000" algn="tl" rotWithShape="0">
                    <a:srgbClr val="000000">
                      <a:alpha val="43137"/>
                    </a:srgbClr>
                  </a:outerShdw>
                </a:effectLst>
              </a:rPr>
              <a:t>Wpływ  do budżetu Gminy z tytułu podatków od 8 EW</a:t>
            </a:r>
          </a:p>
          <a:p>
            <a:pPr algn="just">
              <a:lnSpc>
                <a:spcPct val="150000"/>
              </a:lnSpc>
            </a:pPr>
            <a:endParaRPr lang="pl-PL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pl-PL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pl-PL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50800" dir="5400000" sx="1000" sy="1000" algn="tl" rotWithShape="0">
                    <a:srgbClr val="000000">
                      <a:alpha val="43137"/>
                    </a:srgbClr>
                  </a:outerShdw>
                </a:effectLst>
              </a:rPr>
              <a:t>Przykładowe koszty budowy:</a:t>
            </a:r>
          </a:p>
          <a:p>
            <a:endParaRPr lang="pl-PL" sz="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50800" dist="50800" dir="5400000" sx="1000" sy="1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50800" dir="5400000" sx="1000" sy="1000" algn="tl" rotWithShape="0">
                    <a:srgbClr val="000000">
                      <a:alpha val="43137"/>
                    </a:srgbClr>
                  </a:outerShdw>
                </a:effectLst>
              </a:rPr>
              <a:t>Droga o nawierzchni tłuczniowej, szer. jezdni 4m:</a:t>
            </a:r>
          </a:p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50800" dir="5400000" sx="1000" sy="1000" algn="tl" rotWithShape="0">
                    <a:srgbClr val="000000">
                      <a:alpha val="43137"/>
                    </a:srgbClr>
                  </a:outerShdw>
                </a:effectLst>
              </a:rPr>
              <a:t>Budowa chodnika z kostki betonowej szer. 1m i dł. 100m:</a:t>
            </a:r>
          </a:p>
          <a:p>
            <a:pPr algn="just">
              <a:lnSpc>
                <a:spcPct val="150000"/>
              </a:lnSpc>
            </a:pPr>
            <a:endParaRPr lang="pl-PL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210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00808"/>
            <a:ext cx="3394348" cy="2203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6629214" y="4071095"/>
            <a:ext cx="2104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i="1" dirty="0" smtClean="0"/>
              <a:t>*) foto. Piotr Kubic </a:t>
            </a:r>
            <a:endParaRPr lang="pl-PL" sz="1200" i="1" dirty="0"/>
          </a:p>
        </p:txBody>
      </p:sp>
      <p:sp>
        <p:nvSpPr>
          <p:cNvPr id="6" name="Prostokąt 5"/>
          <p:cNvSpPr/>
          <p:nvPr/>
        </p:nvSpPr>
        <p:spPr>
          <a:xfrm>
            <a:off x="467544" y="1592326"/>
            <a:ext cx="3888432" cy="2309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indent="-323850" algn="just">
              <a:lnSpc>
                <a:spcPct val="101000"/>
              </a:lnSpc>
              <a:spcAft>
                <a:spcPts val="1425"/>
              </a:spcAft>
              <a:buFont typeface="Wingdings" pitchFamily="2" charset="2"/>
              <a:buChar char="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pl-PL" i="1" dirty="0" smtClean="0"/>
              <a:t>Monitoring ptaków i nietoperzy</a:t>
            </a:r>
          </a:p>
          <a:p>
            <a:pPr marL="431800" indent="-323850" algn="just">
              <a:lnSpc>
                <a:spcPct val="101000"/>
              </a:lnSpc>
              <a:spcAft>
                <a:spcPts val="1425"/>
              </a:spcAft>
              <a:buFont typeface="Wingdings" pitchFamily="2" charset="2"/>
              <a:buChar char="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pl-PL" i="1" dirty="0" smtClean="0"/>
              <a:t>Analiza oddziaływania hałasu</a:t>
            </a:r>
          </a:p>
          <a:p>
            <a:pPr marL="431800" indent="-323850" algn="just">
              <a:lnSpc>
                <a:spcPct val="101000"/>
              </a:lnSpc>
              <a:spcAft>
                <a:spcPts val="1425"/>
              </a:spcAft>
              <a:buFont typeface="Wingdings" pitchFamily="2" charset="2"/>
              <a:buChar char="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pl-PL" i="1" dirty="0" smtClean="0"/>
              <a:t>Oddziaływanie na powietrze atmosferyczne</a:t>
            </a:r>
          </a:p>
          <a:p>
            <a:pPr marL="431800" indent="-323850" algn="just">
              <a:lnSpc>
                <a:spcPct val="101000"/>
              </a:lnSpc>
              <a:spcAft>
                <a:spcPts val="1425"/>
              </a:spcAft>
              <a:buFont typeface="Wingdings" pitchFamily="2" charset="2"/>
              <a:buChar char="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pl-PL" i="1" dirty="0" smtClean="0"/>
              <a:t>Oddziaływanie na gospodarkę wodno-ściekową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714480" y="0"/>
          <a:ext cx="7429520" cy="64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Prostokąt 10"/>
          <p:cNvSpPr/>
          <p:nvPr/>
        </p:nvSpPr>
        <p:spPr>
          <a:xfrm>
            <a:off x="1835696" y="764704"/>
            <a:ext cx="7308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50800" dir="5400000" sx="1000" sy="1000" algn="tl" rotWithShape="0">
                    <a:srgbClr val="000000">
                      <a:alpha val="43137"/>
                    </a:srgbClr>
                  </a:outerShdw>
                </a:effectLst>
              </a:rPr>
              <a:t>W celu minimalizacji oddziaływania inwestycji, na etapie planowania przeprowadzane są oceny oraz analizy potencjalnych zagrożeń, m.in.:</a:t>
            </a:r>
          </a:p>
        </p:txBody>
      </p:sp>
      <p:sp>
        <p:nvSpPr>
          <p:cNvPr id="7" name="Prostokąt 6"/>
          <p:cNvSpPr/>
          <p:nvPr/>
        </p:nvSpPr>
        <p:spPr>
          <a:xfrm>
            <a:off x="467544" y="4044605"/>
            <a:ext cx="7236296" cy="2768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indent="-323850" algn="just">
              <a:lnSpc>
                <a:spcPct val="101000"/>
              </a:lnSpc>
              <a:spcAft>
                <a:spcPts val="1425"/>
              </a:spcAft>
              <a:buFont typeface="Wingdings" pitchFamily="2" charset="2"/>
              <a:buChar char="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pl-PL" i="1" dirty="0" smtClean="0"/>
              <a:t>Oddziaływanie na gleby i gospodarkę rolną</a:t>
            </a:r>
          </a:p>
          <a:p>
            <a:pPr marL="431800" indent="-323850" algn="just">
              <a:lnSpc>
                <a:spcPct val="101000"/>
              </a:lnSpc>
              <a:spcAft>
                <a:spcPts val="1425"/>
              </a:spcAft>
              <a:buFont typeface="Wingdings" pitchFamily="2" charset="2"/>
              <a:buChar char="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pl-PL" i="1" dirty="0" smtClean="0"/>
              <a:t>Charakterystyka powstających odpadów</a:t>
            </a:r>
          </a:p>
          <a:p>
            <a:pPr marL="431800" indent="-323850" algn="just">
              <a:lnSpc>
                <a:spcPct val="101000"/>
              </a:lnSpc>
              <a:spcAft>
                <a:spcPts val="1425"/>
              </a:spcAft>
              <a:buFont typeface="Wingdings" pitchFamily="2" charset="2"/>
              <a:buChar char="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pl-PL" i="1" dirty="0" smtClean="0"/>
              <a:t>Oddziaływanie na środowisko biotyczne</a:t>
            </a:r>
          </a:p>
          <a:p>
            <a:pPr marL="431800" indent="-323850" algn="just">
              <a:lnSpc>
                <a:spcPct val="101000"/>
              </a:lnSpc>
              <a:spcAft>
                <a:spcPts val="1425"/>
              </a:spcAft>
              <a:buFont typeface="Wingdings" pitchFamily="2" charset="2"/>
              <a:buChar char="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pl-PL" i="1" dirty="0" smtClean="0"/>
              <a:t>Oddziaływanie na obszary chronione, w tym obszary Natura 2000, cenne obszary występowania szaty roślinnej i fauny, krajową i regionalną sieć ekologiczną</a:t>
            </a:r>
          </a:p>
          <a:p>
            <a:pPr marL="431800" indent="-323850" algn="just">
              <a:lnSpc>
                <a:spcPct val="101000"/>
              </a:lnSpc>
              <a:spcAft>
                <a:spcPts val="1425"/>
              </a:spcAft>
              <a:buFont typeface="Wingdings" pitchFamily="2" charset="2"/>
              <a:buChar char="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pl-PL" i="1" dirty="0" smtClean="0"/>
              <a:t>Oddziaływanie na krajobraz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245968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\\Grzegorz\Foto\Zdjęcia z Suwałk\866776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6584" y="4221088"/>
            <a:ext cx="3707904" cy="2462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Diagram 3"/>
          <p:cNvGraphicFramePr/>
          <p:nvPr/>
        </p:nvGraphicFramePr>
        <p:xfrm>
          <a:off x="1714480" y="0"/>
          <a:ext cx="7429520" cy="642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1979712" y="4754106"/>
          <a:ext cx="2880320" cy="1870952"/>
        </p:xfrm>
        <a:graphic>
          <a:graphicData uri="http://schemas.openxmlformats.org/drawingml/2006/table">
            <a:tbl>
              <a:tblPr/>
              <a:tblGrid>
                <a:gridCol w="1579530"/>
                <a:gridCol w="1300790"/>
              </a:tblGrid>
              <a:tr h="24397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000" b="1" i="0" u="none" strike="noStrike" kern="1200" dirty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Lokalizacja</a:t>
                      </a:r>
                    </a:p>
                  </a:txBody>
                  <a:tcPr marL="6471" marR="6471" marT="647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l-PL" sz="1000" b="1" i="0" u="none" strike="noStrike" kern="1200" dirty="0" smtClean="0">
                          <a:solidFill>
                            <a:schemeClr val="tx1"/>
                          </a:solidFill>
                          <a:latin typeface="Tahoma"/>
                          <a:ea typeface="+mn-ea"/>
                          <a:cs typeface="+mn-cs"/>
                        </a:rPr>
                        <a:t>Moc / szt.</a:t>
                      </a:r>
                      <a:endParaRPr lang="pl-PL" sz="1000" b="1" i="0" u="none" strike="noStrike" kern="1200" dirty="0">
                        <a:solidFill>
                          <a:schemeClr val="tx1"/>
                        </a:solidFill>
                        <a:latin typeface="Tahoma"/>
                        <a:ea typeface="+mn-ea"/>
                        <a:cs typeface="+mn-cs"/>
                      </a:endParaRPr>
                    </a:p>
                  </a:txBody>
                  <a:tcPr marL="6471" marR="6471" marT="647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3185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pl-PL" sz="1100" b="1" i="0" u="none" strike="noStrike" kern="1200" dirty="0">
                          <a:solidFill>
                            <a:srgbClr val="000000"/>
                          </a:solidFill>
                          <a:latin typeface="Tahoma"/>
                          <a:ea typeface="+mn-ea"/>
                          <a:cs typeface="+mn-cs"/>
                        </a:rPr>
                        <a:t>Modlikowice </a:t>
                      </a:r>
                      <a:r>
                        <a:rPr lang="pl-PL" sz="1100" b="1" i="0" u="none" strike="noStrike" kern="1200" dirty="0" smtClean="0">
                          <a:solidFill>
                            <a:srgbClr val="000000"/>
                          </a:solidFill>
                          <a:latin typeface="Tahoma"/>
                          <a:ea typeface="+mn-ea"/>
                          <a:cs typeface="+mn-cs"/>
                        </a:rPr>
                        <a:t>Łukaszów</a:t>
                      </a:r>
                      <a:endParaRPr lang="pl-PL" sz="1100" b="1" i="0" u="none" strike="noStrike" kern="1200" dirty="0">
                        <a:solidFill>
                          <a:srgbClr val="000000"/>
                        </a:solidFill>
                        <a:latin typeface="Tahom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CB7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pl-PL" sz="1100" b="0" i="0" u="none" strike="noStrike" kern="1200" dirty="0" smtClean="0">
                          <a:solidFill>
                            <a:srgbClr val="000000"/>
                          </a:solidFill>
                          <a:latin typeface="Tahoma"/>
                          <a:ea typeface="+mn-ea"/>
                          <a:cs typeface="+mn-cs"/>
                        </a:rPr>
                        <a:t>58 MW / 29</a:t>
                      </a:r>
                      <a:endParaRPr lang="pl-PL" sz="1100" b="0" i="0" u="none" strike="noStrike" kern="1200" dirty="0">
                        <a:solidFill>
                          <a:srgbClr val="000000"/>
                        </a:solidFill>
                        <a:latin typeface="Tahom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CB77"/>
                    </a:solidFill>
                  </a:tcPr>
                </a:tc>
              </a:tr>
              <a:tr h="26770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pl-PL" sz="1100" b="1" i="0" u="none" strike="noStrike" kern="1200" dirty="0" smtClean="0">
                          <a:solidFill>
                            <a:srgbClr val="000000"/>
                          </a:solidFill>
                          <a:latin typeface="Tahoma"/>
                          <a:ea typeface="+mn-ea"/>
                          <a:cs typeface="+mn-cs"/>
                        </a:rPr>
                        <a:t>Legnickie Pole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l-PL" sz="1100" b="0" i="0" u="none" strike="noStrike" kern="1200" dirty="0" smtClean="0">
                          <a:solidFill>
                            <a:srgbClr val="000000"/>
                          </a:solidFill>
                          <a:latin typeface="Tahoma"/>
                          <a:ea typeface="+mn-ea"/>
                          <a:cs typeface="+mn-cs"/>
                        </a:rPr>
                        <a:t>(w budowie)</a:t>
                      </a:r>
                      <a:endParaRPr lang="pl-PL" sz="1100" b="0" i="0" u="none" strike="noStrike" kern="1200" dirty="0">
                        <a:solidFill>
                          <a:srgbClr val="000000"/>
                        </a:solidFill>
                        <a:latin typeface="Tahoma"/>
                        <a:ea typeface="+mn-ea"/>
                        <a:cs typeface="+mn-cs"/>
                      </a:endParaRPr>
                    </a:p>
                  </a:txBody>
                  <a:tcPr marL="6471" marR="6471" marT="647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CB7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pl-PL" sz="1100" b="0" i="0" u="none" strike="noStrike" kern="1200" dirty="0" smtClean="0">
                          <a:solidFill>
                            <a:srgbClr val="000000"/>
                          </a:solidFill>
                          <a:latin typeface="Tahoma"/>
                          <a:ea typeface="+mn-ea"/>
                          <a:cs typeface="+mn-cs"/>
                        </a:rPr>
                        <a:t>43 MW / 21</a:t>
                      </a:r>
                      <a:endParaRPr lang="pl-PL" sz="1100" b="0" i="0" u="none" strike="noStrike" kern="1200" dirty="0">
                        <a:solidFill>
                          <a:srgbClr val="000000"/>
                        </a:solidFill>
                        <a:latin typeface="Tahoma"/>
                        <a:ea typeface="+mn-ea"/>
                        <a:cs typeface="+mn-cs"/>
                      </a:endParaRPr>
                    </a:p>
                  </a:txBody>
                  <a:tcPr marL="6471" marR="6471" marT="647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CB77"/>
                    </a:solidFill>
                  </a:tcPr>
                </a:tc>
              </a:tr>
              <a:tr h="26770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pl-PL" sz="1100" b="1" i="0" u="none" strike="noStrike" kern="1200" dirty="0" smtClean="0">
                          <a:solidFill>
                            <a:srgbClr val="000000"/>
                          </a:solidFill>
                          <a:latin typeface="Tahoma"/>
                          <a:ea typeface="+mn-ea"/>
                          <a:cs typeface="+mn-cs"/>
                        </a:rPr>
                        <a:t>Złotoryja</a:t>
                      </a:r>
                    </a:p>
                    <a:p>
                      <a:pPr marL="0" algn="ctr" defTabSz="914400" rtl="0" eaLnBrk="1" fontAlgn="ctr" latinLnBrk="0" hangingPunct="1">
                        <a:lnSpc>
                          <a:spcPct val="100000"/>
                        </a:lnSpc>
                      </a:pPr>
                      <a:r>
                        <a:rPr lang="pl-PL" sz="1100" b="0" i="0" u="none" strike="noStrike" kern="1200" dirty="0" smtClean="0">
                          <a:solidFill>
                            <a:srgbClr val="000000"/>
                          </a:solidFill>
                          <a:latin typeface="Tahoma"/>
                          <a:ea typeface="+mn-ea"/>
                          <a:cs typeface="+mn-cs"/>
                        </a:rPr>
                        <a:t>( w przygotowaniu)</a:t>
                      </a:r>
                      <a:endParaRPr lang="pl-PL" sz="1100" b="0" i="0" u="none" strike="noStrike" kern="1200" dirty="0">
                        <a:solidFill>
                          <a:srgbClr val="000000"/>
                        </a:solidFill>
                        <a:latin typeface="Tahoma"/>
                        <a:ea typeface="+mn-ea"/>
                        <a:cs typeface="+mn-cs"/>
                      </a:endParaRPr>
                    </a:p>
                  </a:txBody>
                  <a:tcPr marL="6471" marR="6471" marT="647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CB7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pl-PL" sz="1100" b="0" i="0" u="none" strike="noStrike" kern="1200" baseline="0" dirty="0" smtClean="0">
                          <a:solidFill>
                            <a:srgbClr val="000000"/>
                          </a:solidFill>
                          <a:latin typeface="Tahoma"/>
                          <a:ea typeface="+mn-ea"/>
                          <a:cs typeface="+mn-cs"/>
                        </a:rPr>
                        <a:t>22 MW / 10</a:t>
                      </a:r>
                      <a:endParaRPr lang="pl-PL" sz="1100" b="0" i="0" u="none" strike="noStrike" kern="1200" dirty="0">
                        <a:solidFill>
                          <a:srgbClr val="000000"/>
                        </a:solidFill>
                        <a:latin typeface="Tahoma"/>
                        <a:ea typeface="+mn-ea"/>
                        <a:cs typeface="+mn-cs"/>
                      </a:endParaRPr>
                    </a:p>
                  </a:txBody>
                  <a:tcPr marL="6471" marR="6471" marT="647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CB77"/>
                    </a:solidFill>
                  </a:tcPr>
                </a:tc>
              </a:tr>
              <a:tr h="243976">
                <a:tc gridSpan="2"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pl-PL" sz="1000" b="0" i="1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(Na podstawie danych PSEW)</a:t>
                      </a:r>
                    </a:p>
                  </a:txBody>
                  <a:tcPr marL="6471" marR="6471" marT="647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pole tekstowe 10"/>
          <p:cNvSpPr txBox="1"/>
          <p:nvPr/>
        </p:nvSpPr>
        <p:spPr>
          <a:xfrm>
            <a:off x="1907704" y="62068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0800" dist="50800" dir="5400000" sx="1000" sy="1000" algn="tl" rotWithShape="0">
                    <a:srgbClr val="000000">
                      <a:alpha val="43137"/>
                    </a:srgbClr>
                  </a:outerShdw>
                </a:effectLst>
              </a:rPr>
              <a:t>Farmy  wiatrowe istniejące:</a:t>
            </a:r>
            <a:endParaRPr lang="pl-PL" b="1" dirty="0">
              <a:solidFill>
                <a:schemeClr val="tx2">
                  <a:lumMod val="75000"/>
                </a:schemeClr>
              </a:solidFill>
              <a:effectLst>
                <a:outerShdw blurRad="50800" dist="50800" dir="5400000" sx="1000" sy="1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1835696" y="42930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Farmy wiatrowe na Dolnym Śląsku:</a:t>
            </a:r>
            <a:endParaRPr lang="pl-PL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2051720" y="980728"/>
          <a:ext cx="6264697" cy="3115564"/>
        </p:xfrm>
        <a:graphic>
          <a:graphicData uri="http://schemas.openxmlformats.org/drawingml/2006/table">
            <a:tbl>
              <a:tblPr/>
              <a:tblGrid>
                <a:gridCol w="380790"/>
                <a:gridCol w="1109693"/>
                <a:gridCol w="1701218"/>
                <a:gridCol w="945640"/>
                <a:gridCol w="2127356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>
                          <a:solidFill>
                            <a:srgbClr val="365F9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L.p.</a:t>
                      </a:r>
                      <a:endParaRPr lang="pl-PL" sz="1100" dirty="0">
                        <a:solidFill>
                          <a:srgbClr val="365F9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>
                          <a:solidFill>
                            <a:srgbClr val="365F9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Lokalizacja</a:t>
                      </a:r>
                      <a:endParaRPr lang="pl-PL" sz="1100" dirty="0">
                        <a:solidFill>
                          <a:srgbClr val="365F9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>
                          <a:solidFill>
                            <a:srgbClr val="365F9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Województwo</a:t>
                      </a:r>
                      <a:endParaRPr lang="pl-PL" sz="1100" dirty="0">
                        <a:solidFill>
                          <a:srgbClr val="365F9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365F9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Moc</a:t>
                      </a:r>
                      <a:endParaRPr lang="pl-PL" sz="1100">
                        <a:solidFill>
                          <a:srgbClr val="365F9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900" b="1" dirty="0">
                          <a:solidFill>
                            <a:srgbClr val="365F9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Inwestor</a:t>
                      </a:r>
                      <a:endParaRPr lang="pl-PL" sz="1100" dirty="0">
                        <a:solidFill>
                          <a:srgbClr val="365F9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8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pl-PL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Margonin</a:t>
                      </a:r>
                      <a:endParaRPr lang="pl-PL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Wielkopolskie</a:t>
                      </a:r>
                      <a:endParaRPr lang="pl-PL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 MW</a:t>
                      </a:r>
                      <a:endParaRPr lang="pl-PL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EDP Renewables Polska</a:t>
                      </a:r>
                      <a:endParaRPr lang="pl-PL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pl-PL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Zajączkowo</a:t>
                      </a:r>
                      <a:endParaRPr lang="pl-PL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Pomorskie</a:t>
                      </a:r>
                      <a:endParaRPr lang="pl-PL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90 MW</a:t>
                      </a:r>
                      <a:endParaRPr lang="pl-PL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Zajączkowo Windfarm</a:t>
                      </a:r>
                      <a:endParaRPr lang="pl-PL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4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pl-PL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Karścino</a:t>
                      </a:r>
                      <a:endParaRPr lang="pl-PL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Zachodniopomorskie</a:t>
                      </a:r>
                      <a:endParaRPr lang="pl-PL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69 MW</a:t>
                      </a:r>
                      <a:endParaRPr lang="pl-PL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Iberdrola Engineering and Construction Poland Sp. z o. o.</a:t>
                      </a:r>
                      <a:endParaRPr lang="pl-PL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pl-PL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Tymień</a:t>
                      </a:r>
                      <a:endParaRPr lang="pl-PL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Zachodniopomorskie</a:t>
                      </a:r>
                      <a:endParaRPr lang="pl-PL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 MW</a:t>
                      </a:r>
                      <a:endParaRPr lang="pl-PL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EEZ</a:t>
                      </a:r>
                      <a:endParaRPr lang="pl-PL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pl-PL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Tychowo</a:t>
                      </a:r>
                      <a:endParaRPr lang="pl-PL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Zachodniopomorskie</a:t>
                      </a:r>
                      <a:endParaRPr lang="pl-PL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 MW</a:t>
                      </a:r>
                      <a:endParaRPr lang="pl-PL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RWE </a:t>
                      </a:r>
                      <a:r>
                        <a:rPr lang="pl-PL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Renewables</a:t>
                      </a:r>
                      <a:r>
                        <a:rPr lang="pl-PL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Polska</a:t>
                      </a:r>
                      <a:endParaRPr lang="pl-PL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1854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pl-PL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Suwałki</a:t>
                      </a:r>
                      <a:endParaRPr lang="pl-PL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Podlaskie</a:t>
                      </a:r>
                      <a:endParaRPr lang="pl-PL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41,4 MW</a:t>
                      </a:r>
                      <a:endParaRPr lang="pl-PL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RWE </a:t>
                      </a:r>
                      <a:r>
                        <a:rPr lang="pl-PL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Renewables</a:t>
                      </a:r>
                      <a:r>
                        <a:rPr lang="pl-PL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Polska</a:t>
                      </a:r>
                      <a:endParaRPr lang="pl-PL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9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pl-PL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Kisielice</a:t>
                      </a:r>
                      <a:endParaRPr lang="pl-PL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warmińsko-mazurskie</a:t>
                      </a:r>
                      <a:endParaRPr lang="pl-PL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40,5 MW</a:t>
                      </a:r>
                      <a:endParaRPr lang="pl-PL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Iberdrola</a:t>
                      </a:r>
                      <a:r>
                        <a:rPr 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Engineering and Construction Poland Sp. z o. o.</a:t>
                      </a:r>
                      <a:endParaRPr lang="pl-PL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pl-PL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Jagniątkowo</a:t>
                      </a:r>
                      <a:endParaRPr lang="pl-PL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zachodniopomorskie</a:t>
                      </a:r>
                      <a:endParaRPr lang="pl-PL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30,6 MW</a:t>
                      </a:r>
                      <a:endParaRPr lang="pl-PL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DONG Energy</a:t>
                      </a:r>
                      <a:endParaRPr lang="pl-PL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6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pl-PL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Kamieńsk</a:t>
                      </a:r>
                      <a:endParaRPr lang="pl-PL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łódzkie</a:t>
                      </a:r>
                      <a:endParaRPr lang="pl-PL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 MW</a:t>
                      </a:r>
                      <a:endParaRPr lang="pl-PL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Elektrownia Wiatrowa Kamieńska Sp. z o. o.</a:t>
                      </a:r>
                      <a:endParaRPr lang="pl-PL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EE"/>
                    </a:solidFill>
                  </a:tcPr>
                </a:tc>
              </a:tr>
              <a:tr h="1739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pl-PL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Zagórze</a:t>
                      </a:r>
                      <a:endParaRPr lang="pl-PL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zachodniopomorskie</a:t>
                      </a:r>
                      <a:endParaRPr lang="pl-PL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 MW</a:t>
                      </a:r>
                      <a:endParaRPr lang="pl-PL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Vattenfall</a:t>
                      </a:r>
                      <a:r>
                        <a:rPr 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Wolin</a:t>
                      </a:r>
                      <a:r>
                        <a:rPr 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-North Sp. z o. o.</a:t>
                      </a:r>
                      <a:endParaRPr lang="pl-PL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pl-PL" sz="16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Gnieżdżewo</a:t>
                      </a:r>
                      <a:endParaRPr lang="pl-PL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pomorskie</a:t>
                      </a:r>
                      <a:endParaRPr lang="pl-PL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 MW</a:t>
                      </a:r>
                      <a:endParaRPr lang="pl-PL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Elektrownie Wiatrowe Gnieżdżewo Sp. z o.o.</a:t>
                      </a:r>
                      <a:endParaRPr lang="pl-PL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292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Autofit/>
          </a:bodyPr>
          <a:lstStyle/>
          <a:p>
            <a:pPr algn="l"/>
            <a:r>
              <a:rPr lang="pl-PL" sz="2500" dirty="0" smtClean="0"/>
              <a:t>11 maja –  65 – lecie Gminnej Biblioteki Publicznej                      </a:t>
            </a:r>
            <a:br>
              <a:rPr lang="pl-PL" sz="2500" dirty="0" smtClean="0"/>
            </a:br>
            <a:r>
              <a:rPr lang="pl-PL" sz="2500" dirty="0"/>
              <a:t> </a:t>
            </a:r>
            <a:r>
              <a:rPr lang="pl-PL" sz="2500" dirty="0" smtClean="0"/>
              <a:t>                   w Męcince</a:t>
            </a:r>
            <a:endParaRPr lang="pl-PL" sz="2500" dirty="0"/>
          </a:p>
        </p:txBody>
      </p:sp>
      <p:pic>
        <p:nvPicPr>
          <p:cNvPr id="3074" name="Picture 2" descr="\\ug-mecinka\images\images_wspolne\65-lecie biblioteki\miniatur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6494475" cy="45704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70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6512" y="-27384"/>
            <a:ext cx="9144000" cy="6858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endParaRPr kumimoji="0" lang="pl-PL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kumimoji="0" lang="en-GB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PREZENTACJA ZOSTAŁA PRZYGOTOWANA PRZEZ</a:t>
            </a:r>
            <a:r>
              <a:rPr kumimoji="0" lang="en-GB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GB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GB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GB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GB" sz="7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DOMREL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/>
            </a:r>
            <a:b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</a:b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BIURO USŁUG INWESTYCYJNYCH </a:t>
            </a:r>
            <a:b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</a:b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Sp. z </a:t>
            </a:r>
            <a:r>
              <a:rPr kumimoji="0" lang="en-GB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o.o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.</a:t>
            </a:r>
            <a:r>
              <a:rPr kumimoji="0" lang="en-GB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/>
            </a:r>
            <a:br>
              <a:rPr kumimoji="0" lang="en-GB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</a:br>
            <a:r>
              <a:rPr kumimoji="0" lang="en-GB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/>
            </a:r>
            <a:br>
              <a:rPr kumimoji="0" lang="en-GB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</a:br>
            <a:r>
              <a:rPr lang="pl-PL" sz="1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Siedziba firmy: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pl-PL" sz="1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 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71-502 Szczecin, </a:t>
            </a:r>
            <a:endParaRPr kumimoji="0" lang="pl-PL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ul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. </a:t>
            </a: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Odzieżowa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 12C/1</a:t>
            </a:r>
            <a:b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</a:br>
            <a:endParaRPr kumimoji="0" lang="pl-PL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Biuro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 w </a:t>
            </a: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Poznaniu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: </a:t>
            </a:r>
            <a:endParaRPr kumimoji="0" lang="pl-PL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61-625 </a:t>
            </a: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Poznań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, </a:t>
            </a:r>
            <a:b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</a:b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ul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. </a:t>
            </a: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Hawelańska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 1</a:t>
            </a:r>
            <a:endParaRPr kumimoji="0" lang="pl-PL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/>
            </a:r>
            <a:b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</a:b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NIP 851-27-31-231   REGON 812 357 386       </a:t>
            </a: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/>
            </a:r>
            <a:b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</a:b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KRS 0000015298</a:t>
            </a:r>
            <a:b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</a:b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Spółka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 </a:t>
            </a: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zarejestrowana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 w </a:t>
            </a: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Sądzie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 </a:t>
            </a: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Rejonowym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 w </a:t>
            </a: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Szczecinie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, </a:t>
            </a:r>
            <a:endParaRPr kumimoji="0" lang="pl-PL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XVII </a:t>
            </a:r>
            <a:r>
              <a:rPr lang="en-GB" sz="1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Wydział</a:t>
            </a:r>
            <a:r>
              <a:rPr lang="en-GB" sz="1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 </a:t>
            </a:r>
            <a:r>
              <a:rPr lang="en-GB" sz="1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Gospodarczy</a:t>
            </a:r>
            <a:r>
              <a:rPr lang="pl-PL" sz="1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 </a:t>
            </a:r>
            <a:r>
              <a:rPr lang="en-GB" sz="1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KRS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5220072" y="6309320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Opracował: mgr inż. Rafał Ciemcioch inż. Tomasz </a:t>
            </a:r>
            <a:r>
              <a:rPr lang="pl-PL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Ewert-Krzemieniewski</a:t>
            </a:r>
            <a:endParaRPr lang="pl-PL" sz="14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50970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rleta\Moje dokumenty\Moje obrazy\pismo rudzi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5158134" cy="641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3322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29 maja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752" y="1844824"/>
            <a:ext cx="8503920" cy="4254224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Udział w </a:t>
            </a:r>
            <a:r>
              <a:rPr lang="pl-PL" dirty="0"/>
              <a:t>Ś</a:t>
            </a:r>
            <a:r>
              <a:rPr lang="pl-PL" dirty="0" smtClean="0"/>
              <a:t>więcie </a:t>
            </a:r>
            <a:r>
              <a:rPr lang="pl-PL" dirty="0"/>
              <a:t>P</a:t>
            </a:r>
            <a:r>
              <a:rPr lang="pl-PL" dirty="0" smtClean="0"/>
              <a:t>atrona Szkoły im. Piastów Śląskich w Piotrowicach.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631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31 maja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Ogłoszono przetarg na przebudowę istniejącej drogi gminnej w Sichowie.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553230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2 czerwca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Otwarcie biura Towarzystwa Miłośników Piotrowic</a:t>
            </a:r>
            <a:endParaRPr lang="pl-PL" dirty="0"/>
          </a:p>
        </p:txBody>
      </p:sp>
      <p:pic>
        <p:nvPicPr>
          <p:cNvPr id="33794" name="Picture 2" descr="C:\Documents and Settings\arleta\Pulpit\tmp otwarcie biura\tmp otwarcie biu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837" y="2398644"/>
            <a:ext cx="5760640" cy="384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0822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b="1" dirty="0" smtClean="0"/>
              <a:t>Podtopienia na terenie </a:t>
            </a:r>
            <a:r>
              <a:rPr lang="pl-PL" b="1" dirty="0"/>
              <a:t>g</a:t>
            </a:r>
            <a:r>
              <a:rPr lang="pl-PL" b="1" dirty="0" smtClean="0"/>
              <a:t>miny Męcinka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7249706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E:\2013 06 02\IMG_79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8964997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9850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3" name="Picture 3" descr="E:\2013 06 02\IMG_80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53294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32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E:\2013 06 02\IMG_79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5698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6505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E:\2013 06 02\IMG_79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53294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728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ug-mecinka\images\images_wspolne\65-lecie biblioteki\biblioteka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070" y="260648"/>
            <a:ext cx="5674955" cy="39440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ug-mecinka\images\images_wspolne\65-lecie biblioteki\biblioteka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86701"/>
            <a:ext cx="5400600" cy="305809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46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E:\2013 06 02\IMG_79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64096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7579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E:\2013 06 02\IMG_79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64096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7800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E:\2013 06 02\IMG_79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712968" cy="580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4990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E:\2013 06 02\IMG_79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3294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7936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E:\2013 06 02\IMG_79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53294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4911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 descr="E:\2013 06 02\IMG_79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53294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522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8" name="Picture 2" descr="E:\2013 06 02\IMG_79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74897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5011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E:\2013 06 02\IMG_79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410836" cy="560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3970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6386" name="Picture 2" descr="E:\2013 06 02\IMG_79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42493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5762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E:\2013 06 02\IMG_8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2992"/>
            <a:ext cx="8763468" cy="58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476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ug-mecinka\images\images_wspolne\65-lecie biblioteki\biblioteka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64" y="404664"/>
            <a:ext cx="6917091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ug-mecinka\images\images_wspolne\65-lecie biblioteki\biblioteka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21808"/>
            <a:ext cx="4464496" cy="2957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75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8434" name="Picture 2" descr="E:\2013 06 02\IMG_8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3294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7590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9458" name="Picture 2" descr="E:\2013 06 02\IMG_8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1570" y="1394774"/>
            <a:ext cx="637270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553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E:\2013 06 02\IMG_8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280920" cy="552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4298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506" name="Picture 2" descr="E:\2013 06 02\IMG_8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4897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8005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530" name="Picture 2" descr="E:\2013 06 02\IMG_8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352928" cy="55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6011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3554" name="Picture 2" descr="E:\2013 06 02\IMG_8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53294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4593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4578" name="Picture 2" descr="E:\2013 06 02\IMG_8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0891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4835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5602" name="Picture 2" descr="E:\2013 06 02\IMG_8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799288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6701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6626" name="Picture 2" descr="E:\2013 06 02\IMG_8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77686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9844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7650" name="Picture 2" descr="E:\2013 06 02\IMG_8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42493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728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13 maja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752" y="1916832"/>
            <a:ext cx="8503920" cy="418221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Rozpoczęcie remontu schodów i tarasu wejściowego  do budynku Urzędu Gminy.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1813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8674" name="Picture 2" descr="E:\2013 06 02\IMG_8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2493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7720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9698" name="Picture 2" descr="E:\2013 06 02\IMG_8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20891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9466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22" name="Picture 2" descr="E:\2013 06 02\IMG_8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1692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6894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1746" name="Picture 2" descr="E:\2013 06 02\IMG_8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43642" y="1232756"/>
            <a:ext cx="626469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9297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2770" name="Picture 2" descr="E:\2013 06 02\IMG_8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280920" cy="552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2836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752" y="2276872"/>
            <a:ext cx="8503920" cy="3822176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>
                <a:latin typeface="Adobe Garamond Pro Bold" pitchFamily="18" charset="-18"/>
              </a:rPr>
              <a:t>Dziękuję za uwagę</a:t>
            </a:r>
          </a:p>
          <a:p>
            <a:pPr marL="0" indent="0" algn="ctr">
              <a:buNone/>
            </a:pPr>
            <a:endParaRPr lang="pl-PL" dirty="0">
              <a:latin typeface="Adobe Garamond Pro Bold" pitchFamily="18" charset="-18"/>
            </a:endParaRPr>
          </a:p>
          <a:p>
            <a:pPr marL="0" indent="0" algn="ctr">
              <a:buNone/>
            </a:pPr>
            <a:r>
              <a:rPr lang="pl-PL" dirty="0" smtClean="0">
                <a:latin typeface="Adobe Garamond Pro Bold" pitchFamily="18" charset="-18"/>
              </a:rPr>
              <a:t>Zbigniew </a:t>
            </a:r>
            <a:r>
              <a:rPr lang="pl-PL" dirty="0" err="1" smtClean="0">
                <a:latin typeface="Adobe Garamond Pro Bold" pitchFamily="18" charset="-18"/>
              </a:rPr>
              <a:t>Przychodzeń</a:t>
            </a:r>
            <a:endParaRPr lang="pl-PL" dirty="0" smtClean="0">
              <a:latin typeface="Adobe Garamond Pro Bold" pitchFamily="18" charset="-18"/>
            </a:endParaRPr>
          </a:p>
          <a:p>
            <a:pPr marL="0" indent="0" algn="ctr">
              <a:buNone/>
            </a:pPr>
            <a:r>
              <a:rPr lang="pl-PL" dirty="0" smtClean="0">
                <a:latin typeface="Adobe Garamond Pro Bold" pitchFamily="18" charset="-18"/>
              </a:rPr>
              <a:t>Wójt Gminy Męcinka</a:t>
            </a:r>
          </a:p>
        </p:txBody>
      </p:sp>
    </p:spTree>
    <p:extLst>
      <p:ext uri="{BB962C8B-B14F-4D97-AF65-F5344CB8AC3E}">
        <p14:creationId xmlns:p14="http://schemas.microsoft.com/office/powerpoint/2010/main" val="329432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9045" y="260648"/>
            <a:ext cx="8534400" cy="758952"/>
          </a:xfrm>
        </p:spPr>
        <p:txBody>
          <a:bodyPr>
            <a:noAutofit/>
          </a:bodyPr>
          <a:lstStyle/>
          <a:p>
            <a:pPr algn="l"/>
            <a:r>
              <a:rPr lang="pl-PL" sz="2500" dirty="0" smtClean="0"/>
              <a:t>                13 maja – Udział w gali Filary Polskiej Gospodarki </a:t>
            </a:r>
            <a:br>
              <a:rPr lang="pl-PL" sz="2500" dirty="0" smtClean="0"/>
            </a:br>
            <a:r>
              <a:rPr lang="pl-PL" sz="2500" dirty="0"/>
              <a:t> </a:t>
            </a:r>
            <a:r>
              <a:rPr lang="pl-PL" sz="2500" dirty="0" smtClean="0"/>
              <a:t>                              – Gmina Męcinka nominowana </a:t>
            </a:r>
            <a:endParaRPr lang="pl-PL" sz="2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89045" y="2996952"/>
            <a:ext cx="8503920" cy="3390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/>
              <a:t>Sprawnie funkcjonujące samorządy i stabilne firmy stanowią warunek promocji regionu i jego rozwoju. „Filary Polskiej Gospodarki” to ranking, w którym wyróżnia się pracodawców, przedsiębiorców i zręcznie prowadzone samorządy. </a:t>
            </a:r>
            <a:endParaRPr lang="pl-PL" sz="2000" dirty="0" smtClean="0"/>
          </a:p>
          <a:p>
            <a:pPr marL="0" indent="0">
              <a:buNone/>
            </a:pPr>
            <a:endParaRPr lang="pl-PL" sz="2000" dirty="0" smtClean="0"/>
          </a:p>
          <a:p>
            <a:pPr marL="0" indent="0">
              <a:buNone/>
            </a:pPr>
            <a:r>
              <a:rPr lang="pl-PL" sz="2000" dirty="0" smtClean="0"/>
              <a:t>Organizatorem </a:t>
            </a:r>
            <a:r>
              <a:rPr lang="pl-PL" sz="2000" dirty="0"/>
              <a:t>rankingu jest dziennik ekonomiczny Puls Biznesu. Dolnośląska gala odbyła się w Teatrze Współczesnym, a poprzedził ją wykład na temat programu Inwestycje Polskie autorstwa Michała Markowskiego – głównego ekonomistę Ministerstwa Skarbu Państwa. </a:t>
            </a:r>
          </a:p>
          <a:p>
            <a:pPr marL="0" indent="0">
              <a:buNone/>
            </a:pPr>
            <a:endParaRPr lang="pl-PL" sz="2000" dirty="0"/>
          </a:p>
        </p:txBody>
      </p:sp>
      <p:pic>
        <p:nvPicPr>
          <p:cNvPr id="6146" name="Picture 2" descr="\\ug-mecinka\images\images_wspolne\filary\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45" y="1124744"/>
            <a:ext cx="2855005" cy="1800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2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ejski">
  <a:themeElements>
    <a:clrScheme name="Miejski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Miejski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iejski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263</TotalTime>
  <Words>2418</Words>
  <Application>Microsoft Office PowerPoint</Application>
  <PresentationFormat>Pokaz na ekranie (4:3)</PresentationFormat>
  <Paragraphs>577</Paragraphs>
  <Slides>85</Slides>
  <Notes>21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85</vt:i4>
      </vt:variant>
    </vt:vector>
  </HeadingPairs>
  <TitlesOfParts>
    <vt:vector size="87" baseType="lpstr">
      <vt:lpstr>Miejski</vt:lpstr>
      <vt:lpstr>Pakiet</vt:lpstr>
      <vt:lpstr>INFORMACJA                              Z DZIAŁALNOŚCI WÓJTA</vt:lpstr>
      <vt:lpstr>Nabór do punktów przedszkolnych</vt:lpstr>
      <vt:lpstr>5 maja - Udział zastępcy wójta Andrzeja Czecha w Gminnych Zawodach Wędkarskich w Małuszowie</vt:lpstr>
      <vt:lpstr>6 maja - „Bezrobotni dla gospodarki wodnej i ochrony przeciwpowodziowej”</vt:lpstr>
      <vt:lpstr>11 maja –  65 – lecie Gminnej Biblioteki Publicznej                                           w Męcince</vt:lpstr>
      <vt:lpstr>Prezentacja programu PowerPoint</vt:lpstr>
      <vt:lpstr>Prezentacja programu PowerPoint</vt:lpstr>
      <vt:lpstr>13 maja</vt:lpstr>
      <vt:lpstr>                13 maja – Udział w gali Filary Polskiej Gospodarki                                 – Gmina Męcinka nominowana </vt:lpstr>
      <vt:lpstr>Prezentacja programu PowerPoint</vt:lpstr>
      <vt:lpstr>15 maja </vt:lpstr>
      <vt:lpstr>Prezentacja programu PowerPoint</vt:lpstr>
      <vt:lpstr>System Ewidencji Inicjatyw Projektowych (SEIP) dla realizacji Strategii Rozwoju Dolnego Śląska 2020</vt:lpstr>
      <vt:lpstr>Prezentacja programu PowerPoint</vt:lpstr>
      <vt:lpstr>Prezentacja programu PowerPoint</vt:lpstr>
      <vt:lpstr>Elektroniczny formularz:</vt:lpstr>
      <vt:lpstr>Prezentacja programu PowerPoint</vt:lpstr>
      <vt:lpstr>Prezentacja programu PowerPoint</vt:lpstr>
      <vt:lpstr>Prezentacja programu PowerPoint</vt:lpstr>
      <vt:lpstr>16 maja</vt:lpstr>
      <vt:lpstr>17, 20 i 21 maja – Kontrola zakładów                                  gospodarki śmieciowej</vt:lpstr>
      <vt:lpstr>17 maja</vt:lpstr>
      <vt:lpstr>22 maja – Kontrola projektów przez Urząd Marszałkowski Województwa Dolnośląskiego</vt:lpstr>
      <vt:lpstr>23 maja – Rozstrzygnięto drugi przetarg na odbiór odpadów komunalnych</vt:lpstr>
      <vt:lpstr>26 maja – Piknik pod Czartowską Skałą</vt:lpstr>
      <vt:lpstr>27 maja</vt:lpstr>
      <vt:lpstr>27 maja </vt:lpstr>
      <vt:lpstr>28 maja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29 maja</vt:lpstr>
      <vt:lpstr>31 maja</vt:lpstr>
      <vt:lpstr>2 czerwca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INFORMACJA                              Z DZIAŁALNOŚCI WÓJTA</dc:title>
  <cp:lastModifiedBy>Arleta Gregulska - Oksińska</cp:lastModifiedBy>
  <cp:revision>53</cp:revision>
  <dcterms:modified xsi:type="dcterms:W3CDTF">2013-06-03T06:34:50Z</dcterms:modified>
</cp:coreProperties>
</file>