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80" r:id="rId8"/>
    <p:sldId id="262" r:id="rId9"/>
    <p:sldId id="263" r:id="rId10"/>
    <p:sldId id="264" r:id="rId11"/>
    <p:sldId id="270" r:id="rId12"/>
    <p:sldId id="267" r:id="rId13"/>
    <p:sldId id="268" r:id="rId14"/>
    <p:sldId id="269" r:id="rId15"/>
    <p:sldId id="290" r:id="rId16"/>
    <p:sldId id="271" r:id="rId17"/>
    <p:sldId id="287" r:id="rId18"/>
    <p:sldId id="272" r:id="rId19"/>
    <p:sldId id="273" r:id="rId20"/>
    <p:sldId id="265" r:id="rId21"/>
    <p:sldId id="278" r:id="rId22"/>
    <p:sldId id="266" r:id="rId23"/>
    <p:sldId id="274" r:id="rId24"/>
    <p:sldId id="279" r:id="rId25"/>
    <p:sldId id="275" r:id="rId26"/>
    <p:sldId id="276" r:id="rId27"/>
    <p:sldId id="288" r:id="rId28"/>
    <p:sldId id="319" r:id="rId29"/>
    <p:sldId id="289" r:id="rId30"/>
    <p:sldId id="321" r:id="rId31"/>
    <p:sldId id="281" r:id="rId32"/>
    <p:sldId id="282" r:id="rId33"/>
    <p:sldId id="284" r:id="rId34"/>
    <p:sldId id="322" r:id="rId35"/>
    <p:sldId id="285" r:id="rId36"/>
    <p:sldId id="323" r:id="rId37"/>
    <p:sldId id="292" r:id="rId38"/>
    <p:sldId id="293" r:id="rId39"/>
    <p:sldId id="320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8" r:id="rId63"/>
    <p:sldId id="277" r:id="rId6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2014-04-04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2492896"/>
            <a:ext cx="8458200" cy="1222375"/>
          </a:xfrm>
        </p:spPr>
        <p:txBody>
          <a:bodyPr/>
          <a:lstStyle/>
          <a:p>
            <a:r>
              <a:rPr lang="pl-PL" dirty="0" smtClean="0"/>
              <a:t>Informacja z działalności wójta 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3573016"/>
            <a:ext cx="8458200" cy="914400"/>
          </a:xfrm>
        </p:spPr>
        <p:txBody>
          <a:bodyPr/>
          <a:lstStyle/>
          <a:p>
            <a:r>
              <a:rPr lang="pl-PL" dirty="0" smtClean="0"/>
              <a:t>Za okres od 25.02. do 28.03.2014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203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5 lutego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Podpisanie umowy z Wojewodą Dolnośląskim w sprawie wysokości i trybu przekazywania w 2014 roku środków z Funduszu Pracy z przeznaczeniem dla gmin na dofinansowanie pracodawcom kosztów kształcenia młodocianych pracowników oraz ich rozliczanie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500" dirty="0" smtClean="0"/>
              <a:t>Otrzymana kwota przez GM: 50 142 zł</a:t>
            </a:r>
            <a:endParaRPr lang="pl-PL" sz="2500" dirty="0"/>
          </a:p>
        </p:txBody>
      </p:sp>
    </p:spTree>
    <p:extLst>
      <p:ext uri="{BB962C8B-B14F-4D97-AF65-F5344CB8AC3E}">
        <p14:creationId xmlns:p14="http://schemas.microsoft.com/office/powerpoint/2010/main" val="4261617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16 lutego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7944" y="1723136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spotkaniu walentynkowym </a:t>
            </a:r>
          </a:p>
          <a:p>
            <a:pPr marL="0" indent="0">
              <a:buNone/>
            </a:pPr>
            <a:r>
              <a:rPr lang="pl-PL" b="1" dirty="0" smtClean="0"/>
              <a:t>OSP Pomocne</a:t>
            </a:r>
            <a:endParaRPr lang="pl-PL" b="1" dirty="0"/>
          </a:p>
        </p:txBody>
      </p:sp>
      <p:pic>
        <p:nvPicPr>
          <p:cNvPr id="7170" name="Picture 2" descr="C:\Users\arleta\Desktop\ug nowe\pomocne_walentyn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29947"/>
            <a:ext cx="4752528" cy="323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1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lutego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000" b="1" dirty="0" smtClean="0"/>
              <a:t>Podpisanie umowy z Urzędem Marszałkowskim Województwa Dolnośląskiego na modernizację oddziałów przedszkolnych w gminie Męcinka na kwotę 174 540 zł</a:t>
            </a:r>
            <a:endParaRPr lang="pl-PL" sz="3000" b="1" dirty="0"/>
          </a:p>
        </p:txBody>
      </p:sp>
      <p:pic>
        <p:nvPicPr>
          <p:cNvPr id="1026" name="Picture 2" descr="C:\Users\arleta\Downloads\plac zaba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5" y="4077072"/>
            <a:ext cx="389326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leta\Downloads\plac zabaw piotr.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2" y="4057240"/>
            <a:ext cx="3905928" cy="23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9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lutego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300" b="1" dirty="0"/>
              <a:t>Odebranie w siedzibie Dolnośląskiego Urzędu Wojewódzkiego z rak Stanisława Huskowskiego - Sekretarza Stanu w Ministerstwie Administracji i Cyfryzacji, promesę w wysokości 650 tys. zł na zadania własne gmin, dofinansowane z rezerwy celowej budżetu państwa na usuwanie lub przeciwdziałanie skutkom klęsk żywiołowych. Środki zostaną wykorzystane na usunięcie skutków nawalnych opadów atmosferycznych w miesiącach czerwiec – lipiec 2013r.</a:t>
            </a:r>
          </a:p>
        </p:txBody>
      </p:sp>
      <p:pic>
        <p:nvPicPr>
          <p:cNvPr id="2050" name="Picture 2" descr="C:\Users\arleta\Desktop\promesa 2014\DSC04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68079"/>
            <a:ext cx="2897534" cy="193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leta\Desktop\promesa 2014\DSC04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92622" y="4819063"/>
            <a:ext cx="2125134" cy="14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0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27 luty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Rozpatrzenie ofert klubów sportowych na realizację zadania publicznego w zakresie kultury fizycznej w okresie od 1 marca do 15 grudnia 2014r. </a:t>
            </a:r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Podpisano umowy z :</a:t>
            </a:r>
          </a:p>
          <a:p>
            <a:pPr marL="0" indent="0">
              <a:buNone/>
            </a:pPr>
            <a:r>
              <a:rPr lang="pl-PL" sz="2200" dirty="0" smtClean="0"/>
              <a:t>KS Chełmiec 10 000 zł</a:t>
            </a:r>
          </a:p>
          <a:p>
            <a:pPr marL="0" indent="0">
              <a:buNone/>
            </a:pPr>
            <a:r>
              <a:rPr lang="pl-PL" sz="2200" dirty="0" smtClean="0"/>
              <a:t>KS Męcinka   20 000 zł</a:t>
            </a:r>
          </a:p>
          <a:p>
            <a:pPr marL="0" indent="0">
              <a:buNone/>
            </a:pPr>
            <a:r>
              <a:rPr lang="pl-PL" sz="2200" dirty="0" smtClean="0"/>
              <a:t>KS Bazalt „Piotrowice” 20 000 zł</a:t>
            </a:r>
          </a:p>
          <a:p>
            <a:pPr marL="0" indent="0">
              <a:buNone/>
            </a:pPr>
            <a:r>
              <a:rPr lang="pl-PL" sz="2200" dirty="0" smtClean="0"/>
              <a:t>LKS „Platan” Sichów 10 000 zł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23304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28 lutego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Złożenie wniosku do Urzędu Marszałkowskiego Województwa Dolnośląskiego na przyznanie dotacji na remont świetlicy wiejskiej w Chroślicach.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Planowany koszt: 84 625,51 zł</a:t>
            </a:r>
          </a:p>
          <a:p>
            <a:pPr marL="0" indent="0">
              <a:buNone/>
            </a:pPr>
            <a:r>
              <a:rPr lang="pl-PL" dirty="0" smtClean="0"/>
              <a:t>Wnioskowana kwota dotacji z Programu Odnowy Dolnośląskiej Wsi: 30 000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640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Dokonanie wyboru animatora sportu na boisko „Orlik” w Męcince, który zatrudniony został na czas do 30 listopada 2014r.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700" dirty="0" smtClean="0"/>
              <a:t>17 marca gmina otrzymała informację o pozytywnym rozpatrzeniu wniosku na 80 h miesięcznie dla animatora, który zatrudniony będzie ze środków Ministerstwa Sportu i Turystyki.</a:t>
            </a:r>
            <a:endParaRPr lang="pl-PL" sz="2700" dirty="0"/>
          </a:p>
        </p:txBody>
      </p:sp>
    </p:spTree>
    <p:extLst>
      <p:ext uri="{BB962C8B-B14F-4D97-AF65-F5344CB8AC3E}">
        <p14:creationId xmlns:p14="http://schemas.microsoft.com/office/powerpoint/2010/main" val="4019488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Ip-arleta\Wiadomosci\orl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592825" cy="655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spotkaniu karnawałowym                        w Przybyłowicach</a:t>
            </a:r>
            <a:endParaRPr lang="pl-PL" b="1" dirty="0"/>
          </a:p>
        </p:txBody>
      </p:sp>
      <p:pic>
        <p:nvPicPr>
          <p:cNvPr id="3074" name="Picture 2" descr="C:\Users\arleta\Desktop\2014 03 01-1\IMG_2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56166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150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zebraniu sprawozdawczym OSP Męcinka</a:t>
            </a:r>
            <a:endParaRPr lang="pl-PL" b="1" dirty="0"/>
          </a:p>
        </p:txBody>
      </p:sp>
      <p:pic>
        <p:nvPicPr>
          <p:cNvPr id="4098" name="Picture 2" descr="C:\Users\arleta\Desktop\2014 03 01-1\IMG_2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rleta\Desktop\2014 03 01-1\IMG_2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30826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4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stycznia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noworocznym spotkaniu opłatkowym w Słupie. </a:t>
            </a:r>
            <a:endParaRPr lang="pl-PL" b="1" dirty="0"/>
          </a:p>
        </p:txBody>
      </p:sp>
      <p:pic>
        <p:nvPicPr>
          <p:cNvPr id="14339" name="Picture 3" descr="C:\Users\arleta\Downloads\oplatek_chroslic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94" y="2636912"/>
            <a:ext cx="76200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88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 marca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Uruchomienie prac społecznie – użytecznych dla 15 bezrobotnych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400" dirty="0" smtClean="0"/>
              <a:t>Źródłem finansowania  w 60 % będą środki pochodzące z Powiatowego Urzędu Pracy w Jaworze, natomiast w 40 % z budżetu Gminy Męcinka.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28876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5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Podpisanie umowy z Krajową Izbą Gospodarczą Elektroniki i Telekomunikacji w Warszawie na utworzenie w Męcince Kina za Rogiem w Gminnym Obiekcie </a:t>
            </a:r>
            <a:r>
              <a:rPr lang="pl-PL" sz="2800" b="1" dirty="0" err="1" smtClean="0"/>
              <a:t>Kulturalno</a:t>
            </a:r>
            <a:r>
              <a:rPr lang="pl-PL" sz="2800" b="1" dirty="0" smtClean="0"/>
              <a:t> – Edukacyjnym w Męcince.</a:t>
            </a:r>
            <a:endParaRPr lang="pl-PL" sz="2800" b="1" dirty="0"/>
          </a:p>
          <a:p>
            <a:pPr marL="0" indent="0">
              <a:buNone/>
            </a:pPr>
            <a:r>
              <a:rPr lang="pl-PL" sz="2000" dirty="0" smtClean="0"/>
              <a:t>Kino będzie zarządzane przez Urząd Gminy Męcinka oraz Gminną Bibliotekę Publiczną w Męcince w celu organizacji bezpłatnych seansów filmowych dla społeczności lokalnej, bajek dla dzieci oraz lektur dla szkół z terenu gminy.</a:t>
            </a:r>
          </a:p>
        </p:txBody>
      </p:sp>
      <p:pic>
        <p:nvPicPr>
          <p:cNvPr id="2050" name="Picture 2" descr="C:\Users\arleta\Downloads\znak kino za rogi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98539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74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zebraniu sprawozdawczym OSP Pomocne</a:t>
            </a:r>
            <a:endParaRPr lang="pl-PL" b="1" dirty="0"/>
          </a:p>
        </p:txBody>
      </p:sp>
      <p:pic>
        <p:nvPicPr>
          <p:cNvPr id="4" name="Picture 3" descr="C:\Users\arleta\Desktop\ug nowe\pomocne osp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44" y="2852936"/>
            <a:ext cx="76200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00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uroczystościach Dnia Kobiet         w Sichowie, Męcince, Piotrowicach, Muchowie, Kondratowie i Słupie</a:t>
            </a:r>
            <a:endParaRPr lang="pl-PL" b="1" dirty="0"/>
          </a:p>
        </p:txBody>
      </p:sp>
      <p:pic>
        <p:nvPicPr>
          <p:cNvPr id="5122" name="Picture 2" descr="C:\Users\arleta\Desktop\Dzień_Kobiet\Dzie+ä_Kobiet\DK-fot\Miniatur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0" y="3295171"/>
            <a:ext cx="4399571" cy="283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rleta\Desktop\Dzień_Kobiet\Dzie+ä_Kobiet\DK-fot\DK-Sł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95171"/>
            <a:ext cx="3775968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98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leta\Desktop\Dzień_Kobiet\Dzie+ä_Kobiet\DK-fot\DK-Muchów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rleta\Desktop\Dzień_Kobiet\Dzie+ä_Kobiet\DK-fot\DK-Piotrow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04326"/>
            <a:ext cx="423739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rleta\Downloads\inde22x.ph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06" y="257523"/>
            <a:ext cx="4063998" cy="30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rleta\Downloads\index.ph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2" y="3604326"/>
            <a:ext cx="405474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848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9 marca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Udział w </a:t>
            </a:r>
            <a:r>
              <a:rPr lang="pl-PL" b="1" dirty="0" smtClean="0"/>
              <a:t>uroczystości </a:t>
            </a:r>
            <a:r>
              <a:rPr lang="pl-PL" b="1" dirty="0"/>
              <a:t>Dnia Kobiet </a:t>
            </a:r>
            <a:r>
              <a:rPr lang="pl-PL" b="1" dirty="0" smtClean="0"/>
              <a:t>              w Pomocnem</a:t>
            </a:r>
            <a:endParaRPr lang="pl-PL" dirty="0"/>
          </a:p>
        </p:txBody>
      </p:sp>
      <p:pic>
        <p:nvPicPr>
          <p:cNvPr id="2050" name="Picture 2" descr="C:\Users\arleta\Downloads\aaaaa\pomocn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8589"/>
            <a:ext cx="6460976" cy="36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68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Udział w uroczystości Dnia Kobiet               w </a:t>
            </a:r>
            <a:r>
              <a:rPr lang="pl-PL" b="1" dirty="0" smtClean="0"/>
              <a:t>Małuszowie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C:\Users\arleta\Downloads\aaaaa\malu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74911"/>
            <a:ext cx="507656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68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11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800" b="1" dirty="0" smtClean="0"/>
              <a:t>Zorganizowanie warsztatów w Kondratowie ze studentami </a:t>
            </a:r>
            <a:r>
              <a:rPr lang="pl-PL" sz="2800" b="1" dirty="0"/>
              <a:t>Instytutu Architektury Krajobrazu przy Uniwersytecie Przyrodniczym we </a:t>
            </a:r>
            <a:r>
              <a:rPr lang="pl-PL" sz="2800" b="1" dirty="0" smtClean="0"/>
              <a:t>Wrocławiu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Warsztaty są wynikiem spotkania i rozmów z dziekanem wydziału uczelni na temat współpracy z Gminą Męcinka.</a:t>
            </a:r>
          </a:p>
          <a:p>
            <a:pPr marL="0" indent="0">
              <a:buNone/>
            </a:pPr>
            <a:r>
              <a:rPr lang="pl-PL" sz="2400" dirty="0" smtClean="0"/>
              <a:t>Kondratów </a:t>
            </a:r>
            <a:r>
              <a:rPr lang="pl-PL" sz="2400" dirty="0"/>
              <a:t>odwiedziła </a:t>
            </a:r>
            <a:r>
              <a:rPr lang="pl-PL" sz="2400" dirty="0" smtClean="0"/>
              <a:t>grupa 20 studentów z Polski i Chin, </a:t>
            </a:r>
            <a:r>
              <a:rPr lang="pl-PL" sz="2400" dirty="0"/>
              <a:t>która przystąpiła do opracowania planu adaptacji zamkowych murów obronnych, zagospodarowania terenu przy świetlicy oraz remontu boiska </a:t>
            </a:r>
            <a:r>
              <a:rPr lang="pl-PL" sz="2400" dirty="0" smtClean="0"/>
              <a:t> z </a:t>
            </a:r>
            <a:r>
              <a:rPr lang="pl-PL" sz="2400" dirty="0"/>
              <a:t>przystosowaniem go do uprawiania sportów konnych.</a:t>
            </a:r>
          </a:p>
        </p:txBody>
      </p:sp>
    </p:spTree>
    <p:extLst>
      <p:ext uri="{BB962C8B-B14F-4D97-AF65-F5344CB8AC3E}">
        <p14:creationId xmlns:p14="http://schemas.microsoft.com/office/powerpoint/2010/main" val="3875159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smtClean="0"/>
              <a:t>LISTA ZADAŃ KONCEPCYJNYCH DO REALIZACJI </a:t>
            </a:r>
            <a:br>
              <a:rPr lang="pl-PL" sz="2400" dirty="0" smtClean="0"/>
            </a:br>
            <a:r>
              <a:rPr lang="pl-PL" sz="2400" dirty="0" smtClean="0"/>
              <a:t>W GMINIE Męcinka w latach 2014-2020</a:t>
            </a:r>
            <a:endParaRPr lang="pl-PL" sz="2400" dirty="0"/>
          </a:p>
        </p:txBody>
      </p:sp>
      <p:pic>
        <p:nvPicPr>
          <p:cNvPr id="3074" name="Picture 2" descr="S:\SUG MECINKA14032609450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2720" y="485672"/>
            <a:ext cx="4914546" cy="69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88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arleta\Desktop\chiny\IMG_2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852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leta\Desktop\chiny\IMG_25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3852"/>
            <a:ext cx="4032448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rleta\Desktop\chiny\IMG_2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8" y="3429000"/>
            <a:ext cx="4015478" cy="26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rleta\Desktop\chiny\IMG_25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94" y="3417663"/>
            <a:ext cx="4045970" cy="26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78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stycznia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noworocznym spotkaniu opłatkowym w Słupie </a:t>
            </a:r>
            <a:endParaRPr lang="pl-PL" b="1" dirty="0"/>
          </a:p>
        </p:txBody>
      </p:sp>
      <p:pic>
        <p:nvPicPr>
          <p:cNvPr id="4" name="Picture 2" descr="C:\Users\arleta\Downloads\slup_oplat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9755"/>
            <a:ext cx="6984776" cy="373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400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tablica kondrató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3551" y="190703"/>
            <a:ext cx="6556859" cy="65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87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6869" y="1268760"/>
            <a:ext cx="8686800" cy="1298773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Przygotowanie zapytania ofertowego               o sporządzenie strategii rozwoju gminy. </a:t>
            </a:r>
            <a:endParaRPr lang="pl-PL" b="1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372074" y="2492896"/>
            <a:ext cx="8376390" cy="4104456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Przedmiot zamówienia obejmuje 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endParaRPr lang="pl-PL" dirty="0"/>
          </a:p>
          <a:p>
            <a:pPr lvl="0"/>
            <a:r>
              <a:rPr lang="pl-PL" b="1" dirty="0"/>
              <a:t>Analiza i ocena przebiegu procesów rozwojowych w przeszłości, również  </a:t>
            </a:r>
            <a:r>
              <a:rPr lang="pl-PL" b="1" dirty="0" smtClean="0"/>
              <a:t>z </a:t>
            </a:r>
            <a:r>
              <a:rPr lang="pl-PL" b="1" dirty="0"/>
              <a:t>w oparciu o dotychczas obowiązujące dokumenty rozwojowe i planistyczne.</a:t>
            </a:r>
            <a:endParaRPr lang="pl-PL" dirty="0"/>
          </a:p>
          <a:p>
            <a:pPr lvl="0"/>
            <a:r>
              <a:rPr lang="pl-PL" b="1" dirty="0"/>
              <a:t>Opracowanie diagnozy </a:t>
            </a:r>
            <a:r>
              <a:rPr lang="pl-PL" b="1" dirty="0" err="1"/>
              <a:t>społeczno</a:t>
            </a:r>
            <a:r>
              <a:rPr lang="pl-PL" b="1" dirty="0"/>
              <a:t> – gospodarczej gminy </a:t>
            </a:r>
            <a:endParaRPr lang="pl-PL" dirty="0"/>
          </a:p>
          <a:p>
            <a:pPr marL="0" lvl="0" indent="0">
              <a:buNone/>
            </a:pPr>
            <a:r>
              <a:rPr lang="pl-PL" dirty="0" smtClean="0"/>
              <a:t>            ogólna </a:t>
            </a:r>
            <a:r>
              <a:rPr lang="pl-PL" dirty="0"/>
              <a:t>charakterystyka gminy ( aktualność danych statystycznych co najmniej na 2012 r.: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położenia wraz z otoczeniem,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sytuacji demograficznej,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zasobów naturalnych, przyrodniczych i środowiskowych,   </a:t>
            </a:r>
            <a:r>
              <a:rPr lang="pl-PL" dirty="0" smtClean="0"/>
              <a:t>w </a:t>
            </a:r>
            <a:r>
              <a:rPr lang="pl-PL" dirty="0"/>
              <a:t>szczególności fauna i flora, gleba, klimat, zasoby wodne,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   surowce </a:t>
            </a:r>
            <a:r>
              <a:rPr lang="pl-PL" dirty="0"/>
              <a:t>mineralne, 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stanu infrastruktury technicznej,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stanu infrastruktury społecznej,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zasobów dziedzictwa kulturowego,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kapitału ludzkiego, w tym organizacji pozarządowych i innych grup formalnych i  nieformalnych,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stanu bezpieczeństwa publicznego,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sytuacji gospodarczej gminy, w szczególności zatrudnienie, rolnictwo, przemysł, turystyka, otoczenie biznesu,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   innowacyjność </a:t>
            </a:r>
            <a:r>
              <a:rPr lang="pl-PL" dirty="0"/>
              <a:t>gminy,</a:t>
            </a:r>
          </a:p>
          <a:p>
            <a:pPr marL="0" indent="0">
              <a:buNone/>
            </a:pPr>
            <a:r>
              <a:rPr lang="pl-PL" dirty="0" smtClean="0"/>
              <a:t>          - </a:t>
            </a:r>
            <a:r>
              <a:rPr lang="pl-PL" dirty="0"/>
              <a:t>analiza i ocena usług społecznych, w szczególności edukacji, służby zdrowia, pomocy społecznej</a:t>
            </a:r>
            <a:r>
              <a:rPr lang="pl-PL" dirty="0" smtClean="0"/>
              <a:t>,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- </a:t>
            </a:r>
            <a:r>
              <a:rPr lang="pl-PL" dirty="0"/>
              <a:t>analiza i ocena stanu środowiska oraz środków jego ochrony,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- </a:t>
            </a:r>
            <a:r>
              <a:rPr lang="pl-PL" dirty="0"/>
              <a:t>analiza i ocena współpracy zewnętrznej, w szczególności współpracy </a:t>
            </a:r>
            <a:r>
              <a:rPr lang="pl-PL" dirty="0" smtClean="0"/>
              <a:t> międzynarodowej </a:t>
            </a:r>
            <a:r>
              <a:rPr lang="pl-PL" dirty="0"/>
              <a:t>oraz z uczelniami wyższymi;</a:t>
            </a:r>
          </a:p>
          <a:p>
            <a:pPr marL="0" lvl="0" indent="0">
              <a:buNone/>
            </a:pPr>
            <a:r>
              <a:rPr lang="pl-PL" dirty="0" smtClean="0"/>
              <a:t>          - analiza </a:t>
            </a:r>
            <a:r>
              <a:rPr lang="pl-PL" dirty="0"/>
              <a:t>dokumentów strategicznych regionalnych i krajowych;</a:t>
            </a:r>
          </a:p>
          <a:p>
            <a:pPr marL="0" lvl="0" indent="0">
              <a:buNone/>
            </a:pPr>
            <a:r>
              <a:rPr lang="pl-PL" dirty="0" smtClean="0"/>
              <a:t>          - analiza </a:t>
            </a:r>
            <a:r>
              <a:rPr lang="pl-PL" dirty="0"/>
              <a:t>porównawcza stanu istniejącego w gminie na tle otoczenia (kraju, województwa, powiatu, innych gmin);</a:t>
            </a:r>
          </a:p>
          <a:p>
            <a:pPr marL="0" lvl="0" indent="0">
              <a:buNone/>
            </a:pPr>
            <a:r>
              <a:rPr lang="pl-PL" dirty="0" smtClean="0"/>
              <a:t>          - analiza </a:t>
            </a:r>
            <a:r>
              <a:rPr lang="pl-PL" dirty="0"/>
              <a:t>i ocena aktywności promocyjnej gminy;</a:t>
            </a:r>
          </a:p>
          <a:p>
            <a:pPr marL="0" lvl="0" indent="0">
              <a:buNone/>
            </a:pPr>
            <a:r>
              <a:rPr lang="pl-PL" dirty="0" smtClean="0"/>
              <a:t>          - analiza </a:t>
            </a:r>
            <a:r>
              <a:rPr lang="pl-PL" dirty="0"/>
              <a:t>SWOT;</a:t>
            </a:r>
          </a:p>
          <a:p>
            <a:pPr marL="0" lvl="0" indent="0">
              <a:buNone/>
            </a:pPr>
            <a:r>
              <a:rPr lang="pl-PL" dirty="0" smtClean="0"/>
              <a:t>          - przykłady </a:t>
            </a:r>
            <a:r>
              <a:rPr lang="pl-PL" dirty="0"/>
              <a:t>i opis dobrych praktyk dotyczących wykorzystania walorów gminy.</a:t>
            </a:r>
          </a:p>
          <a:p>
            <a:pPr marL="0" indent="0">
              <a:buFont typeface="Wingdings 2"/>
              <a:buNone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133228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4525963"/>
          </a:xfrm>
        </p:spPr>
        <p:txBody>
          <a:bodyPr>
            <a:normAutofit fontScale="92500"/>
          </a:bodyPr>
          <a:lstStyle/>
          <a:p>
            <a:pPr lvl="0"/>
            <a:r>
              <a:rPr lang="pl-PL" sz="2100" b="1" dirty="0"/>
              <a:t>Przeprowadzenie konsultacji społecznych dotyczących strategii przy użyciu następujących narzędzi: </a:t>
            </a:r>
            <a:endParaRPr lang="pl-PL" sz="2100" b="1" dirty="0" smtClean="0"/>
          </a:p>
          <a:p>
            <a:pPr marL="0" lvl="0" indent="0">
              <a:buNone/>
            </a:pPr>
            <a:endParaRPr lang="pl-PL" sz="2100" dirty="0"/>
          </a:p>
          <a:p>
            <a:pPr marL="0" indent="0">
              <a:buNone/>
            </a:pPr>
            <a:r>
              <a:rPr lang="pl-PL" sz="2100" dirty="0"/>
              <a:t>- warsztaty przeprowadzone w 14 sołectwach gminy na etapie opracowywania diagnozy </a:t>
            </a:r>
            <a:r>
              <a:rPr lang="pl-PL" sz="2100" dirty="0" err="1"/>
              <a:t>społeczno</a:t>
            </a:r>
            <a:r>
              <a:rPr lang="pl-PL" sz="2100" dirty="0"/>
              <a:t> – gospodarczej wraz z przygotowaniem wykazem wniosków i propozycji zgłoszonych przez mieszkańców. W jednym dniu przeprowadzenie 2 spotkań po 2 godz., czyli 7 dni wyjazdowych,</a:t>
            </a:r>
          </a:p>
          <a:p>
            <a:pPr marL="0" indent="0">
              <a:buNone/>
            </a:pPr>
            <a:r>
              <a:rPr lang="pl-PL" sz="2100" dirty="0"/>
              <a:t>-   informacje na stronie internetowej zamawiającego wraz z opracowaną </a:t>
            </a:r>
            <a:r>
              <a:rPr lang="pl-PL" sz="2100" dirty="0" smtClean="0"/>
              <a:t>ankietą </a:t>
            </a:r>
            <a:r>
              <a:rPr lang="pl-PL" sz="2100" dirty="0"/>
              <a:t>o możliwości zgłaszania propozycji kierunków rozwoju gminy na etapie ich tworzenia oraz uwag do zaproponowanych koncepcji,</a:t>
            </a:r>
          </a:p>
          <a:p>
            <a:pPr marL="0" indent="0">
              <a:buNone/>
            </a:pPr>
            <a:r>
              <a:rPr lang="pl-PL" sz="2100" dirty="0"/>
              <a:t>- skrzynka mailowa z możliwością przesyłania propozycji kierunków rozwoju gminy na etapie ich tworzenia oraz uwag do zaproponowanych koncepcji.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6572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21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75515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dirty="0"/>
              <a:t>PROGRAM „MULTISPORT”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  <a:p>
            <a:r>
              <a:rPr lang="pl-PL" dirty="0"/>
              <a:t>W  dniu 21 marca Gmina poinformowana została przez Dolnośląską Federację Sportu – operatora wojewódzkiego Programu „</a:t>
            </a:r>
            <a:r>
              <a:rPr lang="pl-PL" dirty="0" err="1"/>
              <a:t>Multisport</a:t>
            </a:r>
            <a:r>
              <a:rPr lang="pl-PL" dirty="0"/>
              <a:t>”, że do jego realizacji przyjęta została z terenu gminy 1 grupa (na 4 zgłoszenia w dniu 25 lutego br.). Do programu wytypowana została  grupa 20 uczniów ze Szkoły Podstawowej im. Piastów Śląskich w Piotrowicach. </a:t>
            </a:r>
          </a:p>
          <a:p>
            <a:r>
              <a:rPr lang="pl-PL" dirty="0"/>
              <a:t>Program przewiduje realizację zajęć sportowych dla tej grupy 3 razy w tygodniu po 2 godz. lekcyjne do 31 grudnia br. Zajęcia prowadzone będą przez trenera  posiadającego stosowne kwalifikacje (wykształcenie pedagogiczne sportowe,  uprawnienia instruktora sportu).  </a:t>
            </a:r>
          </a:p>
          <a:p>
            <a:r>
              <a:rPr lang="pl-PL" dirty="0"/>
              <a:t>Struktura zajęć przewiduje : </a:t>
            </a:r>
          </a:p>
          <a:p>
            <a:r>
              <a:rPr lang="pl-PL" dirty="0"/>
              <a:t>1 blok : szybkość, wytrzymałość, gibkość, zwinność ( zajęcia z elementami lekkiej atletyki, gimnastyki, sportów walki);</a:t>
            </a:r>
          </a:p>
          <a:p>
            <a:r>
              <a:rPr lang="pl-PL" dirty="0"/>
              <a:t>2 blok :  gry i zabawy ruchowe oraz gry zespołowe ( w piłkę);</a:t>
            </a:r>
          </a:p>
          <a:p>
            <a:r>
              <a:rPr lang="pl-PL" dirty="0"/>
              <a:t>3 blok : sporty charakterystyczne dla regionu i trwale zakorzenione w lokalnej tradycji oraz sporty sezonowe. </a:t>
            </a:r>
          </a:p>
          <a:p>
            <a:r>
              <a:rPr lang="pl-PL" dirty="0"/>
              <a:t>Program w całości finansowany jest ze środków Ministerstwa Sportu i Turystyki. Udział gminy to udostępnienie infrastruktury sportowej. W ramach programu szkoła otrzyma sprzęt sportowy  za kwotę 2.680zł.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irc_mi" descr="http://www.webdeez.eu/wp-content/uploads/2010/03/spor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771800" cy="164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3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26 marca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zebraniu wiejskim w Piotrowicach.</a:t>
            </a:r>
          </a:p>
          <a:p>
            <a:pPr marL="0" indent="0">
              <a:buNone/>
            </a:pPr>
            <a:endParaRPr lang="pl-PL" sz="2500" dirty="0"/>
          </a:p>
          <a:p>
            <a:pPr marL="0" indent="0">
              <a:buNone/>
            </a:pPr>
            <a:r>
              <a:rPr lang="pl-PL" sz="2500" dirty="0" smtClean="0"/>
              <a:t>Zebranie podejmowało uchwałę w sprawie przyjęcia sołeckiej strategii rozwoju.</a:t>
            </a:r>
            <a:endParaRPr lang="pl-PL" sz="2500" dirty="0"/>
          </a:p>
        </p:txBody>
      </p:sp>
      <p:pic>
        <p:nvPicPr>
          <p:cNvPr id="1026" name="Picture 2" descr="F:\zebranie\IMG_2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41035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33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Przeprowadzanie analizy dochodów i kosztów gospodarowania odpadami komunalnymi               z terenu Gminy Męcinka za okres od 01.07. – 31.12.2013r.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4751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Inicjatywa przeprowadzenia badań mammograficznych w Męcince przy świetlicy wiejskiej.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0218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704856" cy="259228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Możliwości inwestycyjne </a:t>
            </a:r>
            <a:br>
              <a:rPr lang="pl-PL" sz="3200" b="1" dirty="0" smtClean="0">
                <a:solidFill>
                  <a:schemeClr val="tx1"/>
                </a:solidFill>
              </a:rPr>
            </a:br>
            <a:r>
              <a:rPr lang="pl-PL" sz="3200" b="1" dirty="0" smtClean="0">
                <a:solidFill>
                  <a:schemeClr val="tx1"/>
                </a:solidFill>
              </a:rPr>
              <a:t>Gminy Męcinka w nowej perspektywie finansowej </a:t>
            </a:r>
            <a:br>
              <a:rPr lang="pl-PL" sz="3200" b="1" dirty="0" smtClean="0">
                <a:solidFill>
                  <a:schemeClr val="tx1"/>
                </a:solidFill>
              </a:rPr>
            </a:br>
            <a:r>
              <a:rPr lang="pl-PL" sz="3200" b="1" dirty="0" smtClean="0">
                <a:solidFill>
                  <a:schemeClr val="tx1"/>
                </a:solidFill>
              </a:rPr>
              <a:t>Unii Europejskiej </a:t>
            </a:r>
            <a:br>
              <a:rPr lang="pl-PL" sz="3200" b="1" dirty="0" smtClean="0">
                <a:solidFill>
                  <a:schemeClr val="tx1"/>
                </a:solidFill>
              </a:rPr>
            </a:br>
            <a:r>
              <a:rPr lang="pl-PL" sz="3200" b="1" dirty="0" smtClean="0">
                <a:solidFill>
                  <a:schemeClr val="tx1"/>
                </a:solidFill>
              </a:rPr>
              <a:t>w okresie 2014 - 2020</a:t>
            </a:r>
            <a:endParaRPr lang="pl-P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89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024744" cy="114300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chemeClr val="tx1"/>
                </a:solidFill>
              </a:rPr>
              <a:t>1. Rozwój inwestycyjny gmin powiatu jaworskiego w latach 2003 - 2012</a:t>
            </a: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rleta\Downloads\porównanie gmin powiatu jaworskie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636912"/>
            <a:ext cx="7059613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618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Wydatki majątkowe Gminy Męcinka  </a:t>
            </a:r>
            <a:br>
              <a:rPr lang="pl-PL" dirty="0" smtClean="0"/>
            </a:br>
            <a:r>
              <a:rPr lang="pl-PL" dirty="0" smtClean="0"/>
              <a:t>w latach 2003 - 2013 </a:t>
            </a:r>
            <a:endParaRPr lang="pl-PL" dirty="0"/>
          </a:p>
        </p:txBody>
      </p:sp>
      <p:pic>
        <p:nvPicPr>
          <p:cNvPr id="4099" name="Picture 3" descr="C:\Users\arleta\Desktop\tabela wydatki majątkowe gminy  w lata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885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90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26 stycznia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uroczystości  rocznicowej „złotych godów” państwa Anieli i Bazylego </a:t>
            </a:r>
            <a:r>
              <a:rPr lang="pl-PL" b="1" dirty="0" err="1" smtClean="0"/>
              <a:t>Pańczaków</a:t>
            </a:r>
            <a:r>
              <a:rPr lang="pl-PL" b="1" dirty="0" smtClean="0"/>
              <a:t> w Pomocnem</a:t>
            </a:r>
            <a:endParaRPr lang="pl-PL" b="1" dirty="0"/>
          </a:p>
        </p:txBody>
      </p:sp>
      <p:pic>
        <p:nvPicPr>
          <p:cNvPr id="8194" name="Picture 2" descr="\\ug-mecinka\images\images_wspolne\50 rocznica ślubu Pańczak 2014\50l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3"/>
            <a:ext cx="5256584" cy="34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378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7024744" cy="1143000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2. Projekty zadań inwestycyjnych do realizacji w Gminie Męcinka w latach 2014-2020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S:\SURZAD GMIN14031814570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6907" y="-1000764"/>
            <a:ext cx="6480722" cy="88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S:\SURZAD GMIN14031814570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7997" y="-949846"/>
            <a:ext cx="6480720" cy="87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85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S:\SURZAD GMIN14031814570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3085" y="-862926"/>
            <a:ext cx="6552728" cy="86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00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S:\SURZAD GMIN14031814570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1993" y="-985850"/>
            <a:ext cx="6552730" cy="87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282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S:\SURZAD GMIN14031814570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9090" y="-898931"/>
            <a:ext cx="6480720" cy="86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53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rleta\Desktop\Męcinka zadania do wykonan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5525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400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leta\Downloads\tabel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86482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65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S:\SURZAD GMIN14031814570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681" y="-953835"/>
            <a:ext cx="6484024" cy="8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07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S:\SURZAD GMIN14031814570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8053" y="-1000761"/>
            <a:ext cx="6480721" cy="885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1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25 stycznia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noworocznym spotkaniu mikołajkowym z dziećmi i rodzicami w Męcince</a:t>
            </a:r>
            <a:endParaRPr lang="pl-PL" b="1" dirty="0"/>
          </a:p>
        </p:txBody>
      </p:sp>
      <p:pic>
        <p:nvPicPr>
          <p:cNvPr id="9218" name="Picture 2" descr="\\ug-mecinka\images\images_wspolne\mikołajki w Męcince 2014\mecinka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60914"/>
            <a:ext cx="4977815" cy="320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122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S:\SURZAD GMIN14031814570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6010" y="-913844"/>
            <a:ext cx="6408712" cy="875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049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S:\SURZAD GMIN14031814570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9088" y="-898929"/>
            <a:ext cx="6480722" cy="86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15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S:\SURZAD GMIN14031814570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0005" y="-949847"/>
            <a:ext cx="6336704" cy="87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06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S:\SURZAD GMIN14031814570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5637" y="-999491"/>
            <a:ext cx="6552729" cy="878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888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S:\SURZAD GMIN14031814570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5656" y="-891481"/>
            <a:ext cx="6336704" cy="864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rleta\Desktop\gmina zadania do wykonan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07" y="1412776"/>
            <a:ext cx="8732849" cy="3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2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4469"/>
            <a:ext cx="8424936" cy="2664296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/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WARIANT  I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3.1. Wielkość wydatków majątkowych zaplanowanych do realizacji z własnych środków z budżetu Gminy Męcinka                         w latach 2014 - 2020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708920"/>
            <a:ext cx="7416824" cy="3841652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endParaRPr lang="pl-PL" sz="3600" dirty="0" smtClean="0">
              <a:solidFill>
                <a:srgbClr val="C00000"/>
              </a:solidFill>
            </a:endParaRPr>
          </a:p>
          <a:p>
            <a:pPr marL="68580" indent="0" algn="ctr">
              <a:buNone/>
            </a:pPr>
            <a:r>
              <a:rPr lang="pl-PL" sz="3600" b="1" dirty="0" smtClean="0">
                <a:solidFill>
                  <a:srgbClr val="C00000"/>
                </a:solidFill>
              </a:rPr>
              <a:t>7.400.000 zł</a:t>
            </a:r>
            <a:endParaRPr lang="pl-PL" sz="2500" dirty="0" smtClean="0">
              <a:solidFill>
                <a:srgbClr val="C00000"/>
              </a:solidFill>
            </a:endParaRPr>
          </a:p>
          <a:p>
            <a:pPr marL="68580" indent="0" algn="ctr">
              <a:buNone/>
            </a:pPr>
            <a:r>
              <a:rPr lang="pl-PL" sz="2500" dirty="0" smtClean="0">
                <a:solidFill>
                  <a:srgbClr val="C00000"/>
                </a:solidFill>
              </a:rPr>
              <a:t>Zakładając, że te 7,4 mln stanowi </a:t>
            </a:r>
            <a:r>
              <a:rPr lang="pl-PL" sz="2500" b="1" dirty="0" smtClean="0">
                <a:solidFill>
                  <a:srgbClr val="C00000"/>
                </a:solidFill>
              </a:rPr>
              <a:t>30 % </a:t>
            </a:r>
            <a:r>
              <a:rPr lang="pl-PL" sz="2500" dirty="0" smtClean="0">
                <a:solidFill>
                  <a:srgbClr val="C00000"/>
                </a:solidFill>
              </a:rPr>
              <a:t>w udziałach inwestycyjnych to </a:t>
            </a:r>
            <a:r>
              <a:rPr lang="pl-PL" sz="2500" b="1" dirty="0" smtClean="0">
                <a:solidFill>
                  <a:srgbClr val="C00000"/>
                </a:solidFill>
              </a:rPr>
              <a:t>70 %  </a:t>
            </a:r>
            <a:r>
              <a:rPr lang="pl-PL" sz="2500" dirty="0" smtClean="0">
                <a:solidFill>
                  <a:srgbClr val="C00000"/>
                </a:solidFill>
              </a:rPr>
              <a:t>pozyskanych źródeł zewnętrznych wynosi </a:t>
            </a:r>
          </a:p>
          <a:p>
            <a:pPr marL="68580" indent="0" algn="ctr">
              <a:buNone/>
            </a:pPr>
            <a:r>
              <a:rPr lang="pl-PL" sz="2500" b="1" dirty="0">
                <a:solidFill>
                  <a:srgbClr val="C00000"/>
                </a:solidFill>
              </a:rPr>
              <a:t>o</a:t>
            </a:r>
            <a:r>
              <a:rPr lang="pl-PL" sz="2500" b="1" dirty="0" smtClean="0">
                <a:solidFill>
                  <a:srgbClr val="C00000"/>
                </a:solidFill>
              </a:rPr>
              <a:t>k. 17 mln zł</a:t>
            </a:r>
          </a:p>
          <a:p>
            <a:pPr marL="68580" indent="0" algn="ctr">
              <a:buNone/>
            </a:pPr>
            <a:r>
              <a:rPr lang="pl-PL" sz="2500" dirty="0" smtClean="0">
                <a:solidFill>
                  <a:srgbClr val="C00000"/>
                </a:solidFill>
              </a:rPr>
              <a:t>Razem środki do zainwestowania wynoszą </a:t>
            </a:r>
          </a:p>
          <a:p>
            <a:pPr marL="68580" indent="0" algn="ctr">
              <a:buNone/>
            </a:pPr>
            <a:r>
              <a:rPr lang="pl-PL" sz="2500" dirty="0" smtClean="0">
                <a:solidFill>
                  <a:srgbClr val="C00000"/>
                </a:solidFill>
              </a:rPr>
              <a:t> </a:t>
            </a:r>
            <a:r>
              <a:rPr lang="pl-PL" sz="3600" b="1" dirty="0" smtClean="0">
                <a:solidFill>
                  <a:srgbClr val="C00000"/>
                </a:solidFill>
              </a:rPr>
              <a:t>24.660.000 zł</a:t>
            </a:r>
            <a:endParaRPr lang="pl-PL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8259" y="332656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>3. Wieloletnia Prognoza Finansowa Gminy Męcinka na lata 2014 – 2020 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( z uwzględnieniem emisji 6 mln obligacji)</a:t>
            </a:r>
            <a:endParaRPr lang="pl-PL" sz="2800" b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arleta\Desktop\wpf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2475" y="39934"/>
            <a:ext cx="3888432" cy="8074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9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:\SURZAD GMIN14031910060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1547" y="-165120"/>
            <a:ext cx="3312369" cy="8484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49965" y="332656"/>
            <a:ext cx="856895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/>
              <a:t>3. Wieloletnia Prognoza Finansowa Gminy Męcinka na lata 2014 – 2020 </a:t>
            </a:r>
            <a:br>
              <a:rPr lang="pl-PL" sz="2500" b="1" dirty="0"/>
            </a:br>
            <a:r>
              <a:rPr lang="pl-PL" sz="2500" b="1" dirty="0"/>
              <a:t>( </a:t>
            </a:r>
            <a:r>
              <a:rPr lang="pl-PL" sz="2500" b="1" dirty="0" smtClean="0"/>
              <a:t>własne środki finansowe gminy)</a:t>
            </a:r>
            <a:endParaRPr lang="pl-PL" sz="2500" dirty="0"/>
          </a:p>
        </p:txBody>
      </p:sp>
    </p:spTree>
    <p:extLst>
      <p:ext uri="{BB962C8B-B14F-4D97-AF65-F5344CB8AC3E}">
        <p14:creationId xmlns:p14="http://schemas.microsoft.com/office/powerpoint/2010/main" val="3458726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S:\SURZAD GMIN14031910060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8374" y="-535343"/>
            <a:ext cx="5582009" cy="78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912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 lutego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jasełkach w Męcince</a:t>
            </a:r>
            <a:endParaRPr lang="pl-PL" b="1" dirty="0"/>
          </a:p>
        </p:txBody>
      </p:sp>
      <p:pic>
        <p:nvPicPr>
          <p:cNvPr id="11266" name="Picture 2" descr="\\ug-mecinka\images\images_wspolne\jasełka męcinka 2014\IMG_1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97" y="2348880"/>
            <a:ext cx="6258272" cy="41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73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024744" cy="1753264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</a:rPr>
              <a:t/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WARIANT II z 6 mln obligacjami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>
                <a:solidFill>
                  <a:schemeClr val="tx1"/>
                </a:solidFill>
              </a:rPr>
              <a:t/>
            </a:r>
            <a:br>
              <a:rPr lang="pl-PL" sz="2800" b="1" dirty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3.2. Wielkość wydatków majątkowych zaplanowanych do realizacji z budżetu Gminy Męcinka w latach 2014 - 2020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3016348"/>
            <a:ext cx="7416824" cy="3841652"/>
          </a:xfrm>
        </p:spPr>
        <p:txBody>
          <a:bodyPr>
            <a:normAutofit fontScale="92500" lnSpcReduction="10000"/>
          </a:bodyPr>
          <a:lstStyle/>
          <a:p>
            <a:pPr marL="68580" indent="0" algn="ctr">
              <a:buNone/>
            </a:pPr>
            <a:r>
              <a:rPr lang="pl-PL" sz="3600" b="1" dirty="0" smtClean="0">
                <a:solidFill>
                  <a:srgbClr val="C00000"/>
                </a:solidFill>
              </a:rPr>
              <a:t>13.011.994 zł</a:t>
            </a:r>
          </a:p>
          <a:p>
            <a:pPr marL="68580" indent="0" algn="ctr">
              <a:buNone/>
            </a:pPr>
            <a:endParaRPr lang="pl-PL" sz="2500" dirty="0" smtClean="0">
              <a:solidFill>
                <a:srgbClr val="C00000"/>
              </a:solidFill>
            </a:endParaRPr>
          </a:p>
          <a:p>
            <a:pPr marL="68580" indent="0" algn="ctr">
              <a:buNone/>
            </a:pPr>
            <a:r>
              <a:rPr lang="pl-PL" sz="2500" dirty="0" smtClean="0">
                <a:solidFill>
                  <a:srgbClr val="C00000"/>
                </a:solidFill>
              </a:rPr>
              <a:t>Zakładając, że te 13 mln stanowi </a:t>
            </a:r>
            <a:r>
              <a:rPr lang="pl-PL" sz="2500" b="1" dirty="0" smtClean="0">
                <a:solidFill>
                  <a:srgbClr val="C00000"/>
                </a:solidFill>
              </a:rPr>
              <a:t>30 % </a:t>
            </a:r>
            <a:r>
              <a:rPr lang="pl-PL" sz="2500" dirty="0" smtClean="0">
                <a:solidFill>
                  <a:srgbClr val="C00000"/>
                </a:solidFill>
              </a:rPr>
              <a:t>w udziałach inwestycyjnych to </a:t>
            </a:r>
            <a:r>
              <a:rPr lang="pl-PL" sz="2500" b="1" dirty="0" smtClean="0">
                <a:solidFill>
                  <a:srgbClr val="C00000"/>
                </a:solidFill>
              </a:rPr>
              <a:t>70 %  </a:t>
            </a:r>
            <a:r>
              <a:rPr lang="pl-PL" sz="2500" dirty="0" smtClean="0">
                <a:solidFill>
                  <a:srgbClr val="C00000"/>
                </a:solidFill>
              </a:rPr>
              <a:t>pozyskanych źródeł zewnętrznych wynosi </a:t>
            </a:r>
          </a:p>
          <a:p>
            <a:pPr marL="68580" indent="0" algn="ctr">
              <a:buNone/>
            </a:pPr>
            <a:r>
              <a:rPr lang="pl-PL" sz="2500" b="1" dirty="0">
                <a:solidFill>
                  <a:srgbClr val="C00000"/>
                </a:solidFill>
              </a:rPr>
              <a:t>o</a:t>
            </a:r>
            <a:r>
              <a:rPr lang="pl-PL" sz="2500" b="1" dirty="0" smtClean="0">
                <a:solidFill>
                  <a:srgbClr val="C00000"/>
                </a:solidFill>
              </a:rPr>
              <a:t>k. 31 mln zł</a:t>
            </a:r>
          </a:p>
          <a:p>
            <a:pPr marL="68580" indent="0" algn="ctr">
              <a:buNone/>
            </a:pPr>
            <a:r>
              <a:rPr lang="pl-PL" sz="2500" dirty="0" smtClean="0">
                <a:solidFill>
                  <a:srgbClr val="C00000"/>
                </a:solidFill>
              </a:rPr>
              <a:t>Razem środki do zainwestowania wynoszą </a:t>
            </a:r>
          </a:p>
          <a:p>
            <a:pPr marL="68580" indent="0" algn="ctr">
              <a:buNone/>
            </a:pPr>
            <a:endParaRPr lang="pl-PL" sz="2500" dirty="0" smtClean="0">
              <a:solidFill>
                <a:srgbClr val="C00000"/>
              </a:solidFill>
            </a:endParaRPr>
          </a:p>
          <a:p>
            <a:pPr marL="68580" indent="0" algn="ctr">
              <a:buNone/>
            </a:pPr>
            <a:r>
              <a:rPr lang="pl-PL" sz="2500" dirty="0" smtClean="0">
                <a:solidFill>
                  <a:srgbClr val="C00000"/>
                </a:solidFill>
              </a:rPr>
              <a:t> </a:t>
            </a:r>
            <a:r>
              <a:rPr lang="pl-PL" sz="3600" b="1" dirty="0" smtClean="0">
                <a:solidFill>
                  <a:srgbClr val="C00000"/>
                </a:solidFill>
              </a:rPr>
              <a:t>44.024.000 zł</a:t>
            </a:r>
            <a:endParaRPr lang="pl-PL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323653"/>
            <a:ext cx="8136904" cy="304956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pl-PL" sz="2200" dirty="0" smtClean="0"/>
              <a:t>Wartość zadań inwestycyjnych własnych:  </a:t>
            </a:r>
            <a:r>
              <a:rPr lang="pl-PL" sz="2200" dirty="0" smtClean="0">
                <a:solidFill>
                  <a:srgbClr val="C00000"/>
                </a:solidFill>
              </a:rPr>
              <a:t>23.904.580 zł</a:t>
            </a:r>
          </a:p>
          <a:p>
            <a:pPr marL="68580" indent="0">
              <a:buNone/>
            </a:pPr>
            <a:r>
              <a:rPr lang="pl-PL" sz="2200" dirty="0" smtClean="0"/>
              <a:t>Wartość zadań inwestycyjnych powiatu:    </a:t>
            </a:r>
            <a:r>
              <a:rPr lang="pl-PL" sz="2200" dirty="0" smtClean="0">
                <a:solidFill>
                  <a:srgbClr val="C00000"/>
                </a:solidFill>
              </a:rPr>
              <a:t>15.784.000 zł</a:t>
            </a:r>
          </a:p>
          <a:p>
            <a:pPr marL="68580" indent="0">
              <a:buNone/>
            </a:pPr>
            <a:r>
              <a:rPr lang="pl-PL" sz="2200" dirty="0" smtClean="0"/>
              <a:t>Wartość zadań inwestycyjnych województwa: </a:t>
            </a:r>
            <a:r>
              <a:rPr lang="pl-PL" sz="2200" dirty="0" smtClean="0">
                <a:solidFill>
                  <a:srgbClr val="C00000"/>
                </a:solidFill>
              </a:rPr>
              <a:t>4.501.000 zł</a:t>
            </a:r>
          </a:p>
          <a:p>
            <a:pPr marL="68580" indent="0">
              <a:buNone/>
            </a:pPr>
            <a:r>
              <a:rPr lang="pl-PL" sz="2200" dirty="0" smtClean="0">
                <a:solidFill>
                  <a:srgbClr val="C00000"/>
                </a:solidFill>
              </a:rPr>
              <a:t>                         __________________________________________</a:t>
            </a:r>
          </a:p>
          <a:p>
            <a:pPr marL="68580" indent="0">
              <a:buNone/>
            </a:pPr>
            <a:r>
              <a:rPr lang="pl-PL" sz="2200" dirty="0" smtClean="0">
                <a:solidFill>
                  <a:srgbClr val="C00000"/>
                </a:solidFill>
              </a:rPr>
              <a:t>             Razem potrzeby inwestycyjne : ok. </a:t>
            </a:r>
            <a:r>
              <a:rPr lang="pl-PL" sz="2200" b="1" dirty="0" smtClean="0">
                <a:solidFill>
                  <a:srgbClr val="C00000"/>
                </a:solidFill>
              </a:rPr>
              <a:t>44 189 580 zł</a:t>
            </a:r>
            <a:endParaRPr lang="pl-PL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024744" cy="745152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WNIOSKI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pl-PL" sz="3600" dirty="0" smtClean="0"/>
              <a:t>Gmina Męcinka jest w stanie zainwestować </a:t>
            </a:r>
            <a:r>
              <a:rPr lang="pl-PL" sz="3600" dirty="0"/>
              <a:t>do 2020 </a:t>
            </a:r>
            <a:r>
              <a:rPr lang="pl-PL" sz="3600" dirty="0" smtClean="0"/>
              <a:t>r. kwotę </a:t>
            </a:r>
          </a:p>
          <a:p>
            <a:pPr marL="68580" indent="0" algn="ctr">
              <a:buNone/>
            </a:pPr>
            <a:endParaRPr lang="pl-PL" sz="3600" dirty="0" smtClean="0"/>
          </a:p>
          <a:p>
            <a:pPr marL="68580" indent="0" algn="ctr">
              <a:buNone/>
            </a:pPr>
            <a:r>
              <a:rPr lang="pl-PL" sz="3600" dirty="0"/>
              <a:t>w</a:t>
            </a:r>
            <a:r>
              <a:rPr lang="pl-PL" sz="3600" dirty="0" smtClean="0"/>
              <a:t> wariancie I : </a:t>
            </a:r>
            <a:r>
              <a:rPr lang="pl-PL" sz="3600" b="1" dirty="0" smtClean="0"/>
              <a:t>ok. 25 mln zł</a:t>
            </a:r>
          </a:p>
          <a:p>
            <a:pPr marL="68580" indent="0" algn="ctr">
              <a:buNone/>
            </a:pPr>
            <a:r>
              <a:rPr lang="pl-PL" sz="3600" dirty="0"/>
              <a:t>w</a:t>
            </a:r>
            <a:r>
              <a:rPr lang="pl-PL" sz="3600" dirty="0" smtClean="0"/>
              <a:t> wariancie II z obligacjami: ok. </a:t>
            </a:r>
            <a:r>
              <a:rPr lang="pl-PL" sz="3600" b="1" dirty="0" smtClean="0"/>
              <a:t>45 mln zł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908409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2348880"/>
            <a:ext cx="8686800" cy="37312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</a:p>
          <a:p>
            <a:pPr marL="0" indent="0" algn="ctr">
              <a:buNone/>
            </a:pPr>
            <a:endParaRPr lang="pl-PL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Zbigniew </a:t>
            </a:r>
            <a:r>
              <a:rPr lang="pl-PL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Przychodzeń</a:t>
            </a:r>
            <a:endParaRPr lang="pl-PL" sz="2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Wójt Gminy Męcinka</a:t>
            </a:r>
            <a:endParaRPr lang="pl-PL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7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\\ug-mecinka\images\images_wspolne\jasełka męcinka 2014\miniatur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8355"/>
            <a:ext cx="43524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ug-mecinka\images\images_wspolne\jasełka męcinka 2014\IMG_1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476672"/>
            <a:ext cx="4482284" cy="24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ug-mecinka\images\images_wspolne\jasełka męcinka 2014\IMG_12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435" y="3506822"/>
            <a:ext cx="4388453" cy="29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\\ug-mecinka\images\images_wspolne\jasełka męcinka 2014\IMG_12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9" y="3514927"/>
            <a:ext cx="4461392" cy="297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38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 lutego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Spotkanie z uczniami gimnazjum – uczestnikami konkursu „Aktywni dla klimatu”</a:t>
            </a:r>
            <a:endParaRPr lang="pl-PL" b="1" dirty="0"/>
          </a:p>
        </p:txBody>
      </p:sp>
      <p:pic>
        <p:nvPicPr>
          <p:cNvPr id="12290" name="Picture 2" descr="C:\Users\arleta\Downloads\klimat_woj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86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 lutego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 smtClean="0"/>
              <a:t>Udział w uroczystości rocznicowej „złotych godów” państwa Józefy i </a:t>
            </a:r>
            <a:r>
              <a:rPr lang="pl-PL" b="1" dirty="0"/>
              <a:t>J</a:t>
            </a:r>
            <a:r>
              <a:rPr lang="pl-PL" b="1" dirty="0" smtClean="0"/>
              <a:t>ana Kapitanów w Myślinowie </a:t>
            </a:r>
            <a:endParaRPr lang="pl-PL" b="1" dirty="0"/>
          </a:p>
        </p:txBody>
      </p:sp>
      <p:pic>
        <p:nvPicPr>
          <p:cNvPr id="13314" name="Picture 2" descr="C:\Users\arleta\Downloads\zlote-god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76" y="3212976"/>
            <a:ext cx="4752528" cy="33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55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608</TotalTime>
  <Words>1240</Words>
  <Application>Microsoft Office PowerPoint</Application>
  <PresentationFormat>Pokaz na ekranie (4:3)</PresentationFormat>
  <Paragraphs>152</Paragraphs>
  <Slides>63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64" baseType="lpstr">
      <vt:lpstr>Wędrówka</vt:lpstr>
      <vt:lpstr>Informacja z działalności wójta  </vt:lpstr>
      <vt:lpstr>25 stycznia</vt:lpstr>
      <vt:lpstr>25 stycznia</vt:lpstr>
      <vt:lpstr>26 stycznia</vt:lpstr>
      <vt:lpstr>25 stycznia</vt:lpstr>
      <vt:lpstr>2 lutego</vt:lpstr>
      <vt:lpstr>Prezentacja programu PowerPoint</vt:lpstr>
      <vt:lpstr>6 lutego</vt:lpstr>
      <vt:lpstr>8 lutego </vt:lpstr>
      <vt:lpstr>5 lutego</vt:lpstr>
      <vt:lpstr>16 lutego </vt:lpstr>
      <vt:lpstr>25 lutego</vt:lpstr>
      <vt:lpstr>25 lutego</vt:lpstr>
      <vt:lpstr>27 luty</vt:lpstr>
      <vt:lpstr>28 lutego</vt:lpstr>
      <vt:lpstr>1 marca</vt:lpstr>
      <vt:lpstr>Prezentacja programu PowerPoint</vt:lpstr>
      <vt:lpstr>1 marca</vt:lpstr>
      <vt:lpstr>1 marca</vt:lpstr>
      <vt:lpstr>3 marca </vt:lpstr>
      <vt:lpstr>5 marca</vt:lpstr>
      <vt:lpstr>8 marca</vt:lpstr>
      <vt:lpstr>8 marca</vt:lpstr>
      <vt:lpstr>Prezentacja programu PowerPoint</vt:lpstr>
      <vt:lpstr>9 marca </vt:lpstr>
      <vt:lpstr>10 marca</vt:lpstr>
      <vt:lpstr>11 marca</vt:lpstr>
      <vt:lpstr>LISTA ZADAŃ KONCEPCYJNYCH DO REALIZACJI  W GMINIE Męcinka w latach 2014-2020</vt:lpstr>
      <vt:lpstr>Prezentacja programu PowerPoint</vt:lpstr>
      <vt:lpstr>Prezentacja programu PowerPoint</vt:lpstr>
      <vt:lpstr>20 marca</vt:lpstr>
      <vt:lpstr>Prezentacja programu PowerPoint</vt:lpstr>
      <vt:lpstr>21 marca</vt:lpstr>
      <vt:lpstr>26 marca</vt:lpstr>
      <vt:lpstr>Prezentacja programu PowerPoint</vt:lpstr>
      <vt:lpstr>Prezentacja programu PowerPoint</vt:lpstr>
      <vt:lpstr>Możliwości inwestycyjne  Gminy Męcinka w nowej perspektywie finansowej  Unii Europejskiej  w okresie 2014 - 2020</vt:lpstr>
      <vt:lpstr>1. Rozwój inwestycyjny gmin powiatu jaworskiego w latach 2003 - 2012</vt:lpstr>
      <vt:lpstr>Wydatki majątkowe Gminy Męcinka   w latach 2003 - 2013 </vt:lpstr>
      <vt:lpstr>2. Projekty zadań inwestycyjnych do realizacji w Gminie Męcinka w latach 2014-2020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WARIANT  I  3.1. Wielkość wydatków majątkowych zaplanowanych do realizacji z własnych środków z budżetu Gminy Męcinka                         w latach 2014 - 2020</vt:lpstr>
      <vt:lpstr>3. Wieloletnia Prognoza Finansowa Gminy Męcinka na lata 2014 – 2020  ( z uwzględnieniem emisji 6 mln obligacji)</vt:lpstr>
      <vt:lpstr>Prezentacja programu PowerPoint</vt:lpstr>
      <vt:lpstr>Prezentacja programu PowerPoint</vt:lpstr>
      <vt:lpstr> WARIANT II z 6 mln obligacjami  3.2. Wielkość wydatków majątkowych zaplanowanych do realizacji z budżetu Gminy Męcinka w latach 2014 - 2020</vt:lpstr>
      <vt:lpstr>Prezentacja programu PowerPoint</vt:lpstr>
      <vt:lpstr>WNIOSKI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Arleta Gregulska - Oksińska</dc:creator>
  <cp:lastModifiedBy>Arleta Gregulska - Oksińska</cp:lastModifiedBy>
  <cp:revision>74</cp:revision>
  <dcterms:created xsi:type="dcterms:W3CDTF">2014-03-21T11:10:07Z</dcterms:created>
  <dcterms:modified xsi:type="dcterms:W3CDTF">2014-04-04T12:37:48Z</dcterms:modified>
</cp:coreProperties>
</file>