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8" r:id="rId3"/>
    <p:sldId id="269" r:id="rId4"/>
    <p:sldId id="257" r:id="rId5"/>
    <p:sldId id="260" r:id="rId6"/>
    <p:sldId id="306" r:id="rId7"/>
    <p:sldId id="270" r:id="rId8"/>
    <p:sldId id="319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320" r:id="rId17"/>
    <p:sldId id="275" r:id="rId18"/>
    <p:sldId id="276" r:id="rId19"/>
    <p:sldId id="267" r:id="rId20"/>
    <p:sldId id="277" r:id="rId21"/>
    <p:sldId id="308" r:id="rId22"/>
    <p:sldId id="318" r:id="rId23"/>
    <p:sldId id="309" r:id="rId24"/>
    <p:sldId id="299" r:id="rId25"/>
    <p:sldId id="321" r:id="rId26"/>
    <p:sldId id="323" r:id="rId27"/>
    <p:sldId id="301" r:id="rId28"/>
    <p:sldId id="307" r:id="rId29"/>
    <p:sldId id="314" r:id="rId30"/>
    <p:sldId id="298" r:id="rId31"/>
    <p:sldId id="300" r:id="rId32"/>
    <p:sldId id="315" r:id="rId33"/>
    <p:sldId id="278" r:id="rId34"/>
    <p:sldId id="280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16" r:id="rId45"/>
    <p:sldId id="324" r:id="rId46"/>
    <p:sldId id="325" r:id="rId47"/>
    <p:sldId id="326" r:id="rId48"/>
    <p:sldId id="297" r:id="rId49"/>
    <p:sldId id="312" r:id="rId50"/>
    <p:sldId id="313" r:id="rId51"/>
    <p:sldId id="317" r:id="rId52"/>
    <p:sldId id="302" r:id="rId53"/>
    <p:sldId id="304" r:id="rId54"/>
    <p:sldId id="303" r:id="rId55"/>
    <p:sldId id="310" r:id="rId56"/>
    <p:sldId id="295" r:id="rId57"/>
    <p:sldId id="296" r:id="rId58"/>
    <p:sldId id="305" r:id="rId59"/>
    <p:sldId id="311" r:id="rId60"/>
    <p:sldId id="322" r:id="rId61"/>
    <p:sldId id="284" r:id="rId62"/>
    <p:sldId id="285" r:id="rId63"/>
    <p:sldId id="286" r:id="rId64"/>
    <p:sldId id="279" r:id="rId65"/>
    <p:sldId id="281" r:id="rId66"/>
    <p:sldId id="287" r:id="rId67"/>
    <p:sldId id="283" r:id="rId68"/>
    <p:sldId id="289" r:id="rId69"/>
    <p:sldId id="290" r:id="rId70"/>
    <p:sldId id="291" r:id="rId71"/>
    <p:sldId id="282" r:id="rId72"/>
    <p:sldId id="292" r:id="rId73"/>
    <p:sldId id="294" r:id="rId74"/>
    <p:sldId id="293" r:id="rId7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2013-10-29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844824"/>
            <a:ext cx="7128792" cy="108036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INFORMACJA </a:t>
            </a:r>
            <a:br>
              <a:rPr lang="pl-PL" b="1" dirty="0" smtClean="0"/>
            </a:br>
            <a:r>
              <a:rPr lang="pl-PL" b="1" dirty="0" smtClean="0"/>
              <a:t>Z DZIAŁAŃ WÓJTA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07704" y="3645024"/>
            <a:ext cx="5679008" cy="1296144"/>
          </a:xfrm>
        </p:spPr>
        <p:txBody>
          <a:bodyPr/>
          <a:lstStyle/>
          <a:p>
            <a:r>
              <a:rPr lang="pl-PL" dirty="0" smtClean="0"/>
              <a:t>ZA OKRES OD 01.09. DO 29.10.2013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6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ug-mecinka\images\images_wspolne\dożynki chroślice 2013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3" y="404664"/>
            <a:ext cx="645222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\\ug-mecinka\images\images_wspolne\dożynki chroślice 2013\dozynki_chroslic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5400600" cy="3221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778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020824"/>
            <a:ext cx="8229600" cy="688096"/>
          </a:xfrm>
        </p:spPr>
        <p:txBody>
          <a:bodyPr>
            <a:normAutofit fontScale="85000" lnSpcReduction="10000"/>
          </a:bodyPr>
          <a:lstStyle/>
          <a:p>
            <a:r>
              <a:rPr lang="pl-PL" sz="2800" b="1" dirty="0" smtClean="0"/>
              <a:t>Udział w dożynkach wiejskich w Pomocnem</a:t>
            </a:r>
            <a:endParaRPr lang="pl-PL" sz="2800" b="1" dirty="0"/>
          </a:p>
        </p:txBody>
      </p:sp>
      <p:pic>
        <p:nvPicPr>
          <p:cNvPr id="7170" name="Picture 2" descr="\\ug-mecinka\images\images_wspolne\dożynki pomocne 2013\miniaturk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726251" cy="3600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ug-mecinka\images\images_wspolne\dożynki pomocne 2013\dozynki_pomoc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536503" cy="338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\\ug-mecinka\images\images_wspolne\dożynki pomocne 2013\kuchnia_pomoc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284984"/>
            <a:ext cx="521900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85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556792"/>
            <a:ext cx="8208912" cy="1549631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Udział i współorganizacja dożynek gminnych w Małuszowie</a:t>
            </a:r>
            <a:endParaRPr lang="pl-PL" sz="3200" b="1" dirty="0"/>
          </a:p>
        </p:txBody>
      </p:sp>
      <p:pic>
        <p:nvPicPr>
          <p:cNvPr id="9218" name="Picture 2" descr="\\ug-mecinka\images\images_wspolne\dozynki gminne maluszow 2013\maluszow_dozynki_gminne (3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504056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4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ug-mecinka\images\images_wspolne\dozynki gminne maluszow 2013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709917" cy="3139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\\ug-mecinka\images\images_wspolne\dozynki gminne maluszow 2013\maluszow_dozynki_gminne (3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607912" cy="3071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827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ug-mecinka\images\images_wspolne\dozynki gminne maluszow 2013\maluszow_dozynki_gminne (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233"/>
            <a:ext cx="4415882" cy="294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7" name="Picture 3" descr="\\ug-mecinka\images\images_wspolne\dozynki gminne maluszow 2013\maluszow_dozynki_gminne (4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818162" cy="3212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219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28800"/>
            <a:ext cx="8208912" cy="1765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Udział w zebraniu rodziców w Zespole Szkół w Męcince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4571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29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58243" y="1556792"/>
            <a:ext cx="7125112" cy="1189591"/>
          </a:xfrm>
        </p:spPr>
        <p:txBody>
          <a:bodyPr>
            <a:normAutofit fontScale="92500"/>
          </a:bodyPr>
          <a:lstStyle/>
          <a:p>
            <a:r>
              <a:rPr lang="pl-PL" sz="2800" b="1" dirty="0" smtClean="0"/>
              <a:t>Udział w dożynkach i uroczystym otwarciu drogi w Kondratowie </a:t>
            </a:r>
            <a:endParaRPr lang="pl-PL" sz="2800" b="1" dirty="0"/>
          </a:p>
        </p:txBody>
      </p:sp>
      <p:pic>
        <p:nvPicPr>
          <p:cNvPr id="12290" name="Picture 2" descr="\\ug-mecinka\images\images_wspolne\kondratów_dozynki 2013\kondratow_dozynki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9" y="3140968"/>
            <a:ext cx="3609840" cy="2965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ug-mecinka\images\images_wspolne\kondratów_dozynki 2013\kondratow_dozynki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74" y="3212976"/>
            <a:ext cx="3309664" cy="2948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19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\\ug-mecinka\images\images_wspolne\kondratów_dozynki 2013\kondratow_dozynki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544616" cy="3691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\\ug-mecinka\images\images_wspolne\kondratów_dozynki 2013\kondratow_dozynki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0" y="3068960"/>
            <a:ext cx="5045734" cy="3501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052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21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117583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Udział w Święcie Pieczonego Ziemniaka w Piotrowicach</a:t>
            </a:r>
            <a:endParaRPr lang="pl-PL" sz="3200" b="1" dirty="0"/>
          </a:p>
        </p:txBody>
      </p:sp>
      <p:pic>
        <p:nvPicPr>
          <p:cNvPr id="14338" name="Picture 2" descr="\\ug-mecinka\images\images_wspolne\ziemniak 2013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140968"/>
            <a:ext cx="5883017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19474" y="1412776"/>
            <a:ext cx="8208912" cy="1261599"/>
          </a:xfrm>
        </p:spPr>
        <p:txBody>
          <a:bodyPr>
            <a:normAutofit/>
          </a:bodyPr>
          <a:lstStyle/>
          <a:p>
            <a:r>
              <a:rPr lang="pl-PL" sz="2300" b="1" dirty="0" smtClean="0"/>
              <a:t>Udział w dożynkach wiejskich w Piotrowicach</a:t>
            </a:r>
            <a:endParaRPr lang="pl-PL" sz="2300" b="1" dirty="0"/>
          </a:p>
        </p:txBody>
      </p:sp>
      <p:pic>
        <p:nvPicPr>
          <p:cNvPr id="2050" name="Picture 2" descr="\\ug-mecinka\images\images_wspolne\dozynki_piotrowice 2013\dozynki_piotrowice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98" y="2852936"/>
            <a:ext cx="5947664" cy="3479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29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ug-mecinka\images\images_wspolne\ziemniak 2013\ziemniak201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32448" cy="292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\\ug-mecinka\images\images_wspolne\ziemniak 2013\ziemniak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320480" cy="348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063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2232248"/>
          </a:xfrm>
        </p:spPr>
        <p:txBody>
          <a:bodyPr>
            <a:normAutofit/>
          </a:bodyPr>
          <a:lstStyle/>
          <a:p>
            <a:r>
              <a:rPr lang="pl-PL" dirty="0"/>
              <a:t>R</a:t>
            </a:r>
            <a:r>
              <a:rPr lang="pl-PL" dirty="0" smtClean="0"/>
              <a:t>ozstrzygnięto </a:t>
            </a:r>
            <a:r>
              <a:rPr lang="pl-PL" dirty="0"/>
              <a:t>postępowanie o udzielenie zamówienia publicznego : „REMONT ŚWIETLICY W CHEŁMCU – REMONT DACHU” a umowę podpisano w dniu  </a:t>
            </a:r>
            <a:r>
              <a:rPr lang="pl-PL" u="sng" dirty="0"/>
              <a:t>2  października  2013 r. z </a:t>
            </a:r>
            <a:r>
              <a:rPr lang="pl-PL" dirty="0"/>
              <a:t> Przedsiębiorstwem Handlowo-Usługowym Katarzyna Gawron - Małuszów 40 a (cena oferty : 60 915,75 zł). </a:t>
            </a:r>
          </a:p>
        </p:txBody>
      </p:sp>
    </p:spTree>
    <p:extLst>
      <p:ext uri="{BB962C8B-B14F-4D97-AF65-F5344CB8AC3E}">
        <p14:creationId xmlns:p14="http://schemas.microsoft.com/office/powerpoint/2010/main" val="2150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807361"/>
            <a:ext cx="8352928" cy="4051437"/>
          </a:xfrm>
        </p:spPr>
        <p:txBody>
          <a:bodyPr>
            <a:normAutofit lnSpcReduction="10000"/>
          </a:bodyPr>
          <a:lstStyle/>
          <a:p>
            <a:r>
              <a:rPr lang="pl-PL" sz="2800" dirty="0" smtClean="0"/>
              <a:t>Udział w konwencie wójtów, burmistrzów        i prezydentów miast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Tematy:</a:t>
            </a:r>
          </a:p>
          <a:p>
            <a:pPr>
              <a:buAutoNum type="arabicPeriod"/>
            </a:pPr>
            <a:r>
              <a:rPr lang="pl-PL" dirty="0" smtClean="0"/>
              <a:t>Usuwanie skutków powodzi.</a:t>
            </a:r>
          </a:p>
          <a:p>
            <a:pPr>
              <a:buAutoNum type="arabicPeriod"/>
            </a:pPr>
            <a:r>
              <a:rPr lang="pl-PL" dirty="0" smtClean="0"/>
              <a:t>Analiza systemu funkcjonowania gospodarki odpadami w gminach.</a:t>
            </a:r>
          </a:p>
          <a:p>
            <a:pPr>
              <a:buAutoNum type="arabicPeriod"/>
            </a:pPr>
            <a:r>
              <a:rPr lang="pl-PL" dirty="0" smtClean="0"/>
              <a:t>Osobna oś priorytetowa Dolnośląskiej Sieci Partnerstw LGD.</a:t>
            </a:r>
          </a:p>
          <a:p>
            <a:pPr>
              <a:buAutoNum type="arabicPeriod"/>
            </a:pPr>
            <a:r>
              <a:rPr lang="pl-PL" dirty="0" smtClean="0"/>
              <a:t>Osie priorytetowe RPO.</a:t>
            </a:r>
          </a:p>
          <a:p>
            <a:pPr>
              <a:buAutoNum type="arabicPeriod"/>
            </a:pPr>
            <a:r>
              <a:rPr lang="pl-PL" dirty="0" smtClean="0"/>
              <a:t>Przyjęcie stanowiska w sprawie Wspólnego Sekretariatu Technicznego.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39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020824"/>
            <a:ext cx="8363272" cy="407517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</a:t>
            </a:r>
            <a:r>
              <a:rPr lang="pl-PL" dirty="0" smtClean="0"/>
              <a:t>rzeprowadzono </a:t>
            </a:r>
            <a:r>
              <a:rPr lang="pl-PL" dirty="0"/>
              <a:t>konsultacje z mieszkańcami sołectwa Przybyłowice i Małuszów  w sprawie lokalizacji siłowni wiatrowych na terenie tych sołectw.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Konsultowano lokalizację 8 siłowni, z wniosku firmy DOMREL ze Szczecina. 03 października b.r. wpłynęły uchwały zebrań wiejskich podpisane </a:t>
            </a:r>
            <a:r>
              <a:rPr lang="pl-PL" dirty="0" smtClean="0"/>
              <a:t>przez </a:t>
            </a:r>
            <a:r>
              <a:rPr lang="pl-PL" dirty="0"/>
              <a:t>sołtysów.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Przybyłowicach nie wyrażono zgody na lokalizację siłowni wiatrowych na obszarze wskazanym w załączniku graficznym do tej uchwały. </a:t>
            </a:r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Małuszowie wyrażono zgodę na lokalizację siłowni wiatrowych na obszarze wskazanym w załączniku graficznym do tej uchwały.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3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Złożono wniosek aplikacyjny na modernizację oddziałów przedszkolnych w Męcince i Piotrowicach do Urzędu Marszałkowskiego Województwa Dolnośląskiego na kwotę 174 540 zł.</a:t>
            </a:r>
          </a:p>
          <a:p>
            <a:endParaRPr lang="pl-PL" sz="2400" b="1" dirty="0"/>
          </a:p>
          <a:p>
            <a:pPr marL="0" indent="0">
              <a:buNone/>
            </a:pPr>
            <a:r>
              <a:rPr lang="pl-PL" sz="2400" dirty="0" smtClean="0"/>
              <a:t>Realizacja przewidziana jest od lutego do sierpnia 2014 r.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716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125113" cy="924475"/>
          </a:xfrm>
        </p:spPr>
        <p:txBody>
          <a:bodyPr/>
          <a:lstStyle/>
          <a:p>
            <a:r>
              <a:rPr lang="pl-PL" dirty="0" smtClean="0"/>
              <a:t>30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80920" cy="154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Szkolny Turniej ,,Ringo’’ o Puchar Wójta Gminy Męcinka</a:t>
            </a:r>
          </a:p>
        </p:txBody>
      </p:sp>
      <p:pic>
        <p:nvPicPr>
          <p:cNvPr id="2050" name="Picture 2" descr="C:\Documents and Settings\arleta\Moje dokumenty\Moje obrazy\ring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3"/>
            <a:ext cx="6861494" cy="34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rleta\Moje dokumenty\Moje obrazy\ring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824536" cy="28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rleta\Moje dokumenty\Moje obrazy\ring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5820916" cy="32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30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Udział w zebraniu wiejskim w Męcince w sprawie podziału środków z funduszu sołeckiego.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370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980729"/>
            <a:ext cx="8280920" cy="4878070"/>
          </a:xfrm>
        </p:spPr>
        <p:txBody>
          <a:bodyPr>
            <a:normAutofit/>
          </a:bodyPr>
          <a:lstStyle/>
          <a:p>
            <a:r>
              <a:rPr lang="pl-PL" dirty="0" smtClean="0"/>
              <a:t>Poinformowano mieszkańców na stronie www gminy o </a:t>
            </a:r>
            <a:r>
              <a:rPr lang="pl-PL" dirty="0"/>
              <a:t>wyłożeniu </a:t>
            </a:r>
            <a:r>
              <a:rPr lang="pl-PL" dirty="0" smtClean="0"/>
              <a:t> w </a:t>
            </a:r>
            <a:r>
              <a:rPr lang="pl-PL" dirty="0"/>
              <a:t>dniach od 11 września 2013 r. do 9 października 2013 r. w siedzibie Urzędu Gminy Męcinka projektu zmiany miejscowego planu zagospodarowania przestrzennego dla zabudowy turystycznej, terenów sportowo - rekreacyjnych w obrębie wsi Stanisławów wraz z prognozą o oddziaływaniu na środowisko, obejmującej obszar w rejonie byłego schroniska "Marianówka" , procedowanego uchwałą Nr XXXI/193/09 z dnia 29 maja 2009 r. </a:t>
            </a:r>
            <a:r>
              <a:rPr lang="pl-PL" dirty="0" smtClean="0"/>
              <a:t> w </a:t>
            </a:r>
            <a:r>
              <a:rPr lang="pl-PL" dirty="0"/>
              <a:t>sprawie przystąpienia do sporządzenia zmiany miejscowego planu zagospodarowania przestrzennego dla zabudowy turystycznej, terenów sportowo - rekreacyjnych w obrębie wsi Stanisławów oraz uchwałą Nr XLVII/307/10 z dnia 30 września 2010 r. zmieniającą w/w  uchwałę   oraz zorganizowano w dniu 18 września b.r.</a:t>
            </a:r>
            <a:r>
              <a:rPr lang="pl-PL" b="1" dirty="0"/>
              <a:t> </a:t>
            </a:r>
            <a:r>
              <a:rPr lang="pl-PL" dirty="0"/>
              <a:t>dyskusję publiczną nad przyjętymi w tym projekcie </a:t>
            </a:r>
            <a:r>
              <a:rPr lang="pl-PL" dirty="0" smtClean="0"/>
              <a:t>rozwiązaniami. 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69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772816"/>
            <a:ext cx="7667013" cy="2341719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Spotkanie z inwestorami w sprawie uruchomienia żwirowni na terenie Przybyłowic.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0047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ug-mecinka\images\images_wspolne\dozynki_piotrowice 2013\miniatur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8613"/>
            <a:ext cx="4752528" cy="2977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ug-mecinka\images\images_wspolne\dozynki_piotrowice 2013\dozynki_piotrowice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76397"/>
            <a:ext cx="5404858" cy="3220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56117" y="1700808"/>
            <a:ext cx="8164355" cy="1477623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Rozprawa administracyjna w Męcince na temat budowy </a:t>
            </a:r>
            <a:r>
              <a:rPr lang="pl-PL" sz="2800" b="1" dirty="0" err="1" smtClean="0"/>
              <a:t>biogazowni</a:t>
            </a:r>
            <a:r>
              <a:rPr lang="pl-PL" sz="2800" b="1" dirty="0" smtClean="0"/>
              <a:t> w Piotrowicach</a:t>
            </a:r>
            <a:endParaRPr lang="pl-PL" sz="2800" b="1" dirty="0"/>
          </a:p>
        </p:txBody>
      </p:sp>
      <p:pic>
        <p:nvPicPr>
          <p:cNvPr id="30722" name="Picture 2" descr="C:\Documents and Settings\arleta\Pulpit\rozprawa_biogaz\plik2\IMG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Documents and Settings\arleta\Pulpit\rozprawa_biogaz\plik2\IMG_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4261"/>
            <a:ext cx="3601346" cy="24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Documents and Settings\arleta\Pulpit\rozprawa_biogaz\plik2\IMG_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9579"/>
            <a:ext cx="27543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Documents and Settings\arleta\Pulpit\rozprawa_biogaz\plik2\IMG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579"/>
            <a:ext cx="27543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:\Documents and Settings\arleta\Pulpit\rozprawa_biogaz\IMG_9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9714"/>
            <a:ext cx="2754104" cy="1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C:\Documents and Settings\arleta\Pulpit\rozprawa_biogaz\IMG_9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7" y="2492896"/>
            <a:ext cx="2756641" cy="18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:\Documents and Settings\arleta\Pulpit\rozprawa_biogaz\plik2\IMG_00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0" y="4653136"/>
            <a:ext cx="27543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C:\Documents and Settings\arleta\Pulpit\rozprawa_biogaz\plik2\IMG_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27543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C:\Documents and Settings\arleta\Pulpit\rozprawa_biogaz\IMG_95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50" y="2492896"/>
            <a:ext cx="2754306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C:\Documents and Settings\arleta\Pulpit\rozprawa_biogaz\plik2\IMG_00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08629"/>
            <a:ext cx="2776957" cy="185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C:\Documents and Settings\arleta\Pulpit\rozprawa_biogaz\plik2\IMG_0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50" y="4648782"/>
            <a:ext cx="2760838" cy="18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43608" y="1700808"/>
            <a:ext cx="7125112" cy="901559"/>
          </a:xfrm>
        </p:spPr>
        <p:txBody>
          <a:bodyPr/>
          <a:lstStyle/>
          <a:p>
            <a:r>
              <a:rPr lang="pl-PL" dirty="0" smtClean="0"/>
              <a:t>Udział w uroczystościach inaugurujących rok akademicki na Politechnice Wrocławskiej na Wydziale Architektury</a:t>
            </a:r>
            <a:endParaRPr lang="pl-PL" dirty="0"/>
          </a:p>
        </p:txBody>
      </p:sp>
      <p:pic>
        <p:nvPicPr>
          <p:cNvPr id="1026" name="Picture 2" descr="\\ug-mecinka\images\images_wspolne\ROK AKADEMICKI POLITECHNIKA 2013\2013\PA104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7"/>
            <a:ext cx="3652481" cy="27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11560" y="315604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miało na celu omówienie współpracy w zakresie wykonania koncepcji i zagospodarowania małej architektury w miejscowościach gminy Męcinka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2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14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1700808"/>
            <a:ext cx="7560840" cy="1261599"/>
          </a:xfrm>
        </p:spPr>
        <p:txBody>
          <a:bodyPr>
            <a:normAutofit fontScale="92500"/>
          </a:bodyPr>
          <a:lstStyle/>
          <a:p>
            <a:r>
              <a:rPr lang="pl-PL" sz="3000" b="1" dirty="0" smtClean="0"/>
              <a:t>Spotkanie z pracownikami szkół z okazji Święta Edukacji Narodowej</a:t>
            </a:r>
            <a:endParaRPr lang="pl-PL" sz="3000" b="1" dirty="0"/>
          </a:p>
        </p:txBody>
      </p:sp>
      <p:pic>
        <p:nvPicPr>
          <p:cNvPr id="16386" name="Picture 2" descr="\\ug-mecinka\images\images_wspolne\dzien_edukacji 2013\dzien_edukacj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4896544" cy="326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1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ug-mecinka\images\images_wspolne\dzien_edukacji 2013\dzien_edukacj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968552" cy="3310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 descr="\\ug-mecinka\images\images_wspolne\dzien_edukacji 2013\dzien_edukacji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5250160" cy="332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zawartości 2"/>
          <p:cNvSpPr>
            <a:spLocks noGrp="1"/>
          </p:cNvSpPr>
          <p:nvPr>
            <p:ph idx="1"/>
          </p:nvPr>
        </p:nvSpPr>
        <p:spPr>
          <a:xfrm>
            <a:off x="1116013" y="1700213"/>
            <a:ext cx="6400800" cy="347503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Problem ogólnokrajowy dla oświaty: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NIŻ DEMOGRAFICZNY</a:t>
            </a:r>
          </a:p>
          <a:p>
            <a:pPr marL="0" indent="0" algn="ctr" eaLnBrk="1" hangingPunct="1">
              <a:buFont typeface="Arial" charset="0"/>
              <a:buNone/>
            </a:pPr>
            <a:endParaRPr lang="pl-PL" altLang="pl-PL" sz="2400" smtClean="0"/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skutkujący koniecznością redukcji kadry pedagogicznej w wielu gminach Polski</a:t>
            </a:r>
          </a:p>
          <a:p>
            <a:pPr marL="0" indent="0" algn="ctr" eaLnBrk="1" hangingPunct="1">
              <a:buFont typeface="Arial" charset="0"/>
              <a:buNone/>
            </a:pPr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AFEA7-024B-4CC9-90FC-7E2072399832}" type="slidenum">
              <a:rPr lang="pl-PL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10447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412875"/>
            <a:ext cx="8135938" cy="34750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DZIAŁANIA GMINY MĘCINKA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NA RZECZ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altLang="pl-PL" sz="2400" smtClean="0"/>
              <a:t>WZROSTU LICZBY MIESZKAŃCÓW W GMINIE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326DC-4C8A-47B8-9404-2040A0F07299}" type="slidenum">
              <a:rPr lang="pl-PL"/>
              <a:pPr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561959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smtClean="0">
                <a:cs typeface="Trebuchet MS" pitchFamily="34" charset="0"/>
              </a:rPr>
              <a:t>1. STWORZENIE WARUNKÓW DO POWSTANIA OSIEDLI MIESZKALNYCH  W PIOTROWICACH I SŁUPIE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B6CEC-2090-4D0C-BCB2-0D365208981A}" type="slidenum">
              <a:rPr lang="pl-PL"/>
              <a:pPr>
                <a:defRPr/>
              </a:pPr>
              <a:t>37</a:t>
            </a:fld>
            <a:endParaRPr lang="pl-PL"/>
          </a:p>
        </p:txBody>
      </p:sp>
      <p:pic>
        <p:nvPicPr>
          <p:cNvPr id="6148" name="Picture 2" descr="C:\Documents and Settings\arleta\Pulpit\rozwój gospodarczy\działki na sprzedaż w Słupie\slup1 k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49450"/>
            <a:ext cx="254476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\\rp-arleta\wiadomosci\zał do uchwały mpzp Piotrowice-Osied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271303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E:\DCIM\10531014\DSC048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33850"/>
            <a:ext cx="37512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13366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465138" y="2603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3000" smtClean="0">
                <a:cs typeface="Trebuchet MS" pitchFamily="34" charset="0"/>
              </a:rPr>
              <a:t>2. INWESTOWANIE W INFRASTRUKTURĘ TECHNICZNĄ I SPOŁECZNĄ  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412750" y="1484313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altLang="pl-PL" sz="2500" smtClean="0"/>
              <a:t>Przykłady infrastruktury społecznej w gminie Męcinka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C1FF3-8E23-4BE9-ABDC-3B43C0096AD9}" type="slidenum">
              <a:rPr lang="pl-PL"/>
              <a:pPr>
                <a:defRPr/>
              </a:pPr>
              <a:t>38</a:t>
            </a:fld>
            <a:endParaRPr lang="pl-PL"/>
          </a:p>
        </p:txBody>
      </p:sp>
      <p:pic>
        <p:nvPicPr>
          <p:cNvPr id="8197" name="Picture 2" descr="C:\Documents and Settings\arleta\Pulpit\zewnętrzne środki rozwojowe\odnowa wsi - Piotrowice 2012 - dokumenty\POM Piotrowice\DSC06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89163"/>
            <a:ext cx="2771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X:\z laptopa\Promocja\Materiał do informatora samorządowego\kompleks edukacyjno - sportowo - rekreacyjny w Męci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163"/>
            <a:ext cx="367188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X:\z laptopa\Promocja\Materiał do informatora samorządowego\Kompleks edukacyjno - sportowo - rekreacyjny w Piotrowica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2189163"/>
            <a:ext cx="2693987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C:\wiadomosci\DSC036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4950"/>
            <a:ext cx="44640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\\ug-mecinka\images\images_wspolne\podsumowanie kadencji\foto podsumowanie kadencji\DSC051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4044950"/>
            <a:ext cx="34718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946734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000" b="1" smtClean="0">
                <a:cs typeface="Trebuchet MS" pitchFamily="34" charset="0"/>
              </a:rPr>
              <a:t>Przykład pozytywnego efektu podjętych działań</a:t>
            </a:r>
          </a:p>
        </p:txBody>
      </p:sp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/>
            <a:r>
              <a:rPr lang="pl-PL" altLang="pl-PL" smtClean="0"/>
              <a:t>Ilość dzieci „przejętych” z Małuszowa, Przybyłowic i Słupa : 19</a:t>
            </a:r>
          </a:p>
          <a:p>
            <a:pPr eaLnBrk="1" hangingPunct="1"/>
            <a:r>
              <a:rPr lang="pl-PL" altLang="pl-PL" smtClean="0"/>
              <a:t>Ilość dzieci z Jawora: 7 i Winnicy: 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8839A-EB49-45C6-B4F9-CBBD0992DD6D}" type="slidenum">
              <a:rPr lang="pl-PL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28899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09442" y="1807361"/>
            <a:ext cx="7739021" cy="4051437"/>
          </a:xfrm>
        </p:spPr>
        <p:txBody>
          <a:bodyPr>
            <a:normAutofit fontScale="92500" lnSpcReduction="10000"/>
          </a:bodyPr>
          <a:lstStyle/>
          <a:p>
            <a:r>
              <a:rPr lang="pl-PL" sz="2500" b="1" dirty="0" smtClean="0"/>
              <a:t>Wprowadzenie drugiego języka nowożytnego –  j. niemieckiego w Szkole Podstawowej w Piotrowicach</a:t>
            </a:r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/>
          </a:p>
          <a:p>
            <a:pPr marL="0" indent="0">
              <a:buNone/>
            </a:pPr>
            <a:r>
              <a:rPr lang="pl-PL" dirty="0"/>
              <a:t>Od roku szkolnego 2013/2014 w Szkole Podstawowej w Piotrowicach wprowadzony jest drugi język nowożytny (niemiecki) oprócz angielskiego. Uczniowie klas IV-VI w tej szkole będą realizować po 2 godziny lekcyjne tygodniowo. Natomiast w Szkole Podstawowej w Męcince zwiększono liczbę godzin języka niemieckiego z 1 do 2 w klasach IV-VI.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402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ctrTitle"/>
          </p:nvPr>
        </p:nvSpPr>
        <p:spPr>
          <a:xfrm>
            <a:off x="0" y="1844675"/>
            <a:ext cx="9144000" cy="1655763"/>
          </a:xfrm>
        </p:spPr>
        <p:txBody>
          <a:bodyPr anchor="t"/>
          <a:lstStyle/>
          <a:p>
            <a:pPr algn="ctr" eaLnBrk="1" hangingPunct="1"/>
            <a:r>
              <a:rPr lang="pl-PL" altLang="pl-PL" sz="3500" b="1" smtClean="0">
                <a:cs typeface="Trebuchet MS" pitchFamily="34" charset="0"/>
              </a:rPr>
              <a:t>Rola turystyki w kształtowaniu </a:t>
            </a:r>
            <a:br>
              <a:rPr lang="pl-PL" altLang="pl-PL" sz="3500" b="1" smtClean="0">
                <a:cs typeface="Trebuchet MS" pitchFamily="34" charset="0"/>
              </a:rPr>
            </a:br>
            <a:r>
              <a:rPr lang="pl-PL" altLang="pl-PL" sz="3500" b="1" smtClean="0">
                <a:cs typeface="Trebuchet MS" pitchFamily="34" charset="0"/>
              </a:rPr>
              <a:t>tożsamości regionalnej</a:t>
            </a:r>
          </a:p>
        </p:txBody>
      </p:sp>
    </p:spTree>
    <p:extLst>
      <p:ext uri="{BB962C8B-B14F-4D97-AF65-F5344CB8AC3E}">
        <p14:creationId xmlns:p14="http://schemas.microsoft.com/office/powerpoint/2010/main" val="4068831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539750" y="1052513"/>
            <a:ext cx="8604250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>
              <a:defRPr/>
            </a:pPr>
            <a:r>
              <a:rPr lang="pl-PL" sz="2800" b="1" dirty="0">
                <a:latin typeface="+mn-lt"/>
                <a:cs typeface="Arial" pitchFamily="34" charset="0"/>
              </a:rPr>
              <a:t>Czym jest tożsamość regionalna?</a:t>
            </a:r>
          </a:p>
          <a:p>
            <a:pPr marL="361950" indent="-361950">
              <a:defRPr/>
            </a:pPr>
            <a:endParaRPr lang="pl-PL" dirty="0">
              <a:latin typeface="+mn-lt"/>
              <a:cs typeface="Arial" pitchFamily="34" charset="0"/>
            </a:endParaRP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składnik świadomości indywidualnej i społecznej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element świadomości kulturowej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emocjonalna identyfikacja i poczucie przynależności do terytorium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utożsamianie się z wartościami i tradycją otoczenia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postawa prospołeczna i chęć budowania wspólnej przyszłości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powód do dumy</a:t>
            </a:r>
          </a:p>
          <a:p>
            <a:pPr marL="361950" indent="-361950" algn="just">
              <a:defRPr/>
            </a:pPr>
            <a:endParaRPr lang="pl-PL" sz="1600" dirty="0">
              <a:latin typeface="+mn-lt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4076700"/>
            <a:ext cx="91440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000" b="1" dirty="0">
                <a:latin typeface="+mn-lt"/>
              </a:rPr>
              <a:t>Wiedza - Emocje - Wola</a:t>
            </a:r>
            <a:endParaRPr lang="de-DE" sz="5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21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539750" y="1052513"/>
            <a:ext cx="8604250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>
              <a:defRPr/>
            </a:pPr>
            <a:r>
              <a:rPr lang="pl-PL" sz="2800" b="1" dirty="0">
                <a:latin typeface="+mn-lt"/>
                <a:cs typeface="Arial" pitchFamily="34" charset="0"/>
              </a:rPr>
              <a:t>Czym jest turystyka?</a:t>
            </a:r>
          </a:p>
          <a:p>
            <a:pPr marL="361950" indent="-361950">
              <a:defRPr/>
            </a:pPr>
            <a:endParaRPr lang="pl-PL" dirty="0">
              <a:latin typeface="+mn-lt"/>
              <a:cs typeface="Arial" pitchFamily="34" charset="0"/>
            </a:endParaRP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zjawisko przestrzennej ruchliwości ludzi,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ogół czynności osób, które podróżują i przebywają w celach wypoczynkowych, służbowych lub innych nie dłużej niż rok bez przerwy poza swoim codziennym otoczeniem (UNWTO)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formę działalności gospodarczej,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usługi turystyczne: noclegowe, gastronomiczne, transportowe.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regeneracja sił fizycznych i psychicznych,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poznanie świata,</a:t>
            </a:r>
          </a:p>
          <a:p>
            <a:pPr marL="361950" indent="-361950">
              <a:buFont typeface="Arial" pitchFamily="34" charset="0"/>
              <a:buChar char="•"/>
              <a:defRPr/>
            </a:pPr>
            <a:r>
              <a:rPr lang="pl-PL" dirty="0">
                <a:latin typeface="+mn-lt"/>
                <a:cs typeface="Arial" pitchFamily="34" charset="0"/>
              </a:rPr>
              <a:t>kształtowanie swojej osobowości.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0" y="4941888"/>
            <a:ext cx="91440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000" b="1" dirty="0">
                <a:latin typeface="+mn-lt"/>
              </a:rPr>
              <a:t>Biznes – Rekreacja – Poznanie</a:t>
            </a:r>
          </a:p>
        </p:txBody>
      </p:sp>
    </p:spTree>
    <p:extLst>
      <p:ext uri="{BB962C8B-B14F-4D97-AF65-F5344CB8AC3E}">
        <p14:creationId xmlns:p14="http://schemas.microsoft.com/office/powerpoint/2010/main" val="38997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A5CF8B8-63E8-4CD8-8082-476B37EDFC58}" type="slidenum">
              <a:rPr lang="pl-PL" altLang="pl-PL" smtClean="0">
                <a:latin typeface="Arial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43</a:t>
            </a:fld>
            <a:endParaRPr lang="pl-PL" altLang="pl-PL" smtClean="0">
              <a:latin typeface="Arial" charset="0"/>
            </a:endParaRPr>
          </a:p>
        </p:txBody>
      </p:sp>
      <p:sp>
        <p:nvSpPr>
          <p:cNvPr id="20483" name="Prostokąt 9"/>
          <p:cNvSpPr>
            <a:spLocks noChangeArrowheads="1"/>
          </p:cNvSpPr>
          <p:nvPr/>
        </p:nvSpPr>
        <p:spPr bwMode="auto">
          <a:xfrm>
            <a:off x="323850" y="1052513"/>
            <a:ext cx="842486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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4400" b="1">
                <a:latin typeface="Arial" charset="0"/>
              </a:rPr>
              <a:t>Turystyka  -  instrument kształtujący tożsamość i więź z regionem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altLang="pl-PL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400" b="1">
                <a:latin typeface="Arial" charset="0"/>
              </a:rPr>
              <a:t>Oprócz wiedzy i uczuć pomaga wykształcić odpowiedzialność za powierzone dziedzictwo oraz wolę zrobienia czegoś dla jego utrwalenia i pomnożenia.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– 16 października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33607"/>
          </a:xfrm>
        </p:spPr>
        <p:txBody>
          <a:bodyPr>
            <a:normAutofit/>
          </a:bodyPr>
          <a:lstStyle/>
          <a:p>
            <a:r>
              <a:rPr lang="pl-PL" sz="2800" dirty="0" smtClean="0"/>
              <a:t>Udział w kongresie gmin wiejskich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2917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7" name="Picture 3" descr="C:\Documents and Settings\arleta\Moje dokumenty\Moje obrazy\stanowisko oświato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2" y="332656"/>
            <a:ext cx="8923984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706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Documents and Settings\arleta\Moje dokumenty\Moje obrazy\stanowisko finansowanie obszarów wiej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0" y="188640"/>
            <a:ext cx="8983135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66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arleta\Moje dokumenty\Moje obrazy\stanowisko odpado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56984" cy="60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78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14-18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807361"/>
            <a:ext cx="8208912" cy="4051437"/>
          </a:xfrm>
        </p:spPr>
        <p:txBody>
          <a:bodyPr>
            <a:normAutofit fontScale="92500" lnSpcReduction="20000"/>
          </a:bodyPr>
          <a:lstStyle/>
          <a:p>
            <a:r>
              <a:rPr lang="pl-PL" sz="2800" b="1" dirty="0" smtClean="0"/>
              <a:t>Kontrola z Dolnośląskiego Urzędu Wojewódzkiego, Wydziału Polityki Społecznej z zakresu wykorzystywania środków Funduszu Pracy w latach 2010-2012 na realizację obowiązku dofinansowania kosztów kształcenia młodocianych pracowników. </a:t>
            </a:r>
          </a:p>
          <a:p>
            <a:endParaRPr lang="pl-PL" sz="2800" b="1" dirty="0" smtClean="0"/>
          </a:p>
          <a:p>
            <a:endParaRPr lang="pl-PL" sz="2800" b="1" dirty="0"/>
          </a:p>
          <a:p>
            <a:pPr marL="0" indent="0">
              <a:buNone/>
            </a:pPr>
            <a:r>
              <a:rPr lang="pl-PL" sz="2500" dirty="0" smtClean="0"/>
              <a:t>Kontrola wykazała prawidłowość dysponowania środkami. 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23495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15-18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807361"/>
            <a:ext cx="7848872" cy="4051437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Kontrola z Narodowego Funduszu Ochrony Środowiska i Gospodarki wodnej dotycząca utrzymania ciągłości projektu „Termomodernizacja obiektów użyteczności publicznej w gminie Męcinka”.</a:t>
            </a:r>
          </a:p>
          <a:p>
            <a:endParaRPr lang="pl-PL" sz="2400" b="1" dirty="0"/>
          </a:p>
          <a:p>
            <a:pPr marL="0" indent="0">
              <a:buNone/>
            </a:pPr>
            <a:r>
              <a:rPr lang="pl-PL" sz="2400" dirty="0" smtClean="0"/>
              <a:t>Kontrola zakończyła się wynikiem pozytywnym.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12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1" dirty="0" smtClean="0"/>
              <a:t>Podjęcie współpracy z Jaworskim Stowarzyszeniem Rozwoju Kultury  w celu uruchomienia lekcji gry na instrumentach muzycznych w szkołach w Męcince i Piotrowicach dla dzieci i młodzieży </a:t>
            </a:r>
          </a:p>
          <a:p>
            <a:pPr marL="0" indent="0">
              <a:buNone/>
            </a:pPr>
            <a:r>
              <a:rPr lang="pl-PL" b="1" dirty="0" smtClean="0"/>
              <a:t>     z terenu gminy.</a:t>
            </a:r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Gmina Męcinka bezpłatnie udostępniła lokale w celu mniejszej opłaty za lekcję gry, która wynosi 120 zł miesięcznie ( w Jaworze 150 zł m-c).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Obecnie odbywają się lekcje gry na syntezatorze. Od stycznia 2014 r. będzie możliwość pobierania nauki gry na gitarze.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40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020824"/>
            <a:ext cx="8229600" cy="4360504"/>
          </a:xfrm>
        </p:spPr>
        <p:txBody>
          <a:bodyPr>
            <a:normAutofit fontScale="92500" lnSpcReduction="10000"/>
          </a:bodyPr>
          <a:lstStyle/>
          <a:p>
            <a:r>
              <a:rPr lang="pl-PL" sz="2800" b="1" dirty="0" smtClean="0"/>
              <a:t>Podpisanie aneksu do umowy na finansowanie odbudowy drogi w Muchowie w Urzędzie Marszałkowskim Województwa Dolnośląskiego.</a:t>
            </a:r>
          </a:p>
          <a:p>
            <a:endParaRPr lang="pl-PL" sz="2800" b="1" dirty="0" smtClean="0"/>
          </a:p>
          <a:p>
            <a:pPr marL="0" indent="0">
              <a:buNone/>
            </a:pPr>
            <a:r>
              <a:rPr lang="pl-PL" dirty="0" smtClean="0"/>
              <a:t>Aneks dotyczył zmniejszenia dofinansowania, zmiany nawierzchni i skrócenia remontowanego odcinka drogi. Zmiany te podyktowane były brakiem środków finansowych w budżecie gminy oraz nieotrzymaniem dofinansowania z Biura </a:t>
            </a:r>
            <a:r>
              <a:rPr lang="pl-PL" dirty="0"/>
              <a:t>U</a:t>
            </a:r>
            <a:r>
              <a:rPr lang="pl-PL" dirty="0" smtClean="0"/>
              <a:t>suwania </a:t>
            </a:r>
            <a:r>
              <a:rPr lang="pl-PL" dirty="0"/>
              <a:t>S</a:t>
            </a:r>
            <a:r>
              <a:rPr lang="pl-PL" dirty="0" smtClean="0"/>
              <a:t>kutków Powodzi. </a:t>
            </a:r>
          </a:p>
          <a:p>
            <a:pPr marL="0" indent="0">
              <a:buNone/>
            </a:pPr>
            <a:r>
              <a:rPr lang="pl-PL" dirty="0" smtClean="0"/>
              <a:t>Po odbytych negocjacjach UMWD wyraził zgodę na zmniejszenie </a:t>
            </a:r>
          </a:p>
          <a:p>
            <a:pPr marL="0" indent="0">
              <a:buNone/>
            </a:pPr>
            <a:r>
              <a:rPr lang="pl-PL" dirty="0" smtClean="0"/>
              <a:t>wskaźnika projektu, a tym samym dofinansowania, co pozwoliło uniknąć utraty całkowitej dotacji.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75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17 października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807361"/>
            <a:ext cx="8064896" cy="1405615"/>
          </a:xfrm>
        </p:spPr>
        <p:txBody>
          <a:bodyPr>
            <a:normAutofit/>
          </a:bodyPr>
          <a:lstStyle/>
          <a:p>
            <a:r>
              <a:rPr lang="pl-PL" sz="2400" dirty="0" smtClean="0"/>
              <a:t>Udział w konferencji energetyczno- samorządowej</a:t>
            </a:r>
            <a:endParaRPr lang="pl-PL" sz="2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43608" y="3501008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Temat: </a:t>
            </a:r>
          </a:p>
          <a:p>
            <a:pPr marL="342900" indent="-342900">
              <a:buAutoNum type="arabicPeriod"/>
            </a:pPr>
            <a:r>
              <a:rPr lang="pl-PL" dirty="0" smtClean="0"/>
              <a:t>Nowoczesne systemy sterowania pracą sieci oświetleniowej, zarządzanie mocą i zużyciem energii elektrycznej w sieciach wyposażonych w nowoczesne energooszczędne oprawy wyposażone w źródło światła typu LED.</a:t>
            </a:r>
          </a:p>
          <a:p>
            <a:pPr marL="342900" indent="-342900">
              <a:buAutoNum type="arabicPeriod"/>
            </a:pPr>
            <a:r>
              <a:rPr lang="pl-PL" dirty="0" smtClean="0"/>
              <a:t>Wpływ wskaźników awaryjności na jakość dostarczanej energii elektrycznej.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62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71600" y="1591337"/>
            <a:ext cx="7125112" cy="1621639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Współorganizacja i udział w Gali Kresowej w sali widowiskowej w Męcince</a:t>
            </a:r>
            <a:endParaRPr lang="pl-PL" sz="2800" b="1" dirty="0"/>
          </a:p>
        </p:txBody>
      </p:sp>
      <p:pic>
        <p:nvPicPr>
          <p:cNvPr id="33794" name="Picture 2" descr="\\ug-mecinka\images\images_wspolne\2013 10 18-GOK_Chelmiec\IMG_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740" y="3766268"/>
            <a:ext cx="3319749" cy="22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\\ug-mecinka\images\images_wspolne\2013 10 18-GOK_Chelmiec\IMG_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44213"/>
            <a:ext cx="4955183" cy="33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ug-mecinka\images\images_wspolne\2013 10 18-GOK_Chelmiec\IMG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6338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\\ug-mecinka\images\images_wspolne\2013 10 18-GOK_Chelmiec\IMG_0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3291"/>
            <a:ext cx="406338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\\ug-mecinka\images\images_wspolne\2013 10 18-GOK_Chelmiec\IMG_0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06338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\\ug-mecinka\images\images_wspolne\2013 10 18-GOK_Chelmiec\IMG_02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64090"/>
            <a:ext cx="4010744" cy="26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9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 października 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1567808"/>
            <a:ext cx="7776864" cy="1261599"/>
          </a:xfrm>
        </p:spPr>
        <p:txBody>
          <a:bodyPr>
            <a:normAutofit/>
          </a:bodyPr>
          <a:lstStyle/>
          <a:p>
            <a:r>
              <a:rPr lang="pl-PL" sz="2500" b="1" dirty="0" smtClean="0"/>
              <a:t>Udział w zebraniu wiejskim w Chełmcu</a:t>
            </a:r>
            <a:endParaRPr lang="pl-PL" sz="2500" b="1" dirty="0"/>
          </a:p>
        </p:txBody>
      </p:sp>
      <p:pic>
        <p:nvPicPr>
          <p:cNvPr id="32770" name="Picture 2" descr="\\ug-mecinka\images\images_wspolne\2013 10 18-GOK_Chelmiec\IMG_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9407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\\ug-mecinka\images\images_wspolne\2013 10 18-GOK_Chelmiec\IMG_0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1667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21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891136"/>
          </a:xfrm>
        </p:spPr>
        <p:txBody>
          <a:bodyPr/>
          <a:lstStyle/>
          <a:p>
            <a:r>
              <a:rPr lang="pl-PL" dirty="0"/>
              <a:t>O</a:t>
            </a:r>
            <a:r>
              <a:rPr lang="pl-PL" dirty="0" smtClean="0"/>
              <a:t>głoszono </a:t>
            </a:r>
            <a:r>
              <a:rPr lang="pl-PL" dirty="0"/>
              <a:t>przetarg pn.: PRZEBUDOWA DROGI WEWNĘTRZNEJ W MIEJSCOWOŚCI MUCHÓW :  wykonanie korytowania istniejącego podłoża, wykonanie nowej podbudowy drogowej oraz nawierzchni tłuczniowej, wykonanie odbudowy rowów przydrożnych, wykonanie poboczy, remont i wykonanie nowych przepustów pod drogą – dr. nr 114/1 dr, 114/2 dr  i część działki nr 109 dr w obrębie geodezyjnym Muchów.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36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22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Spotkanie z rodzicami dzieci uczęszczających do punktu przedszkolnego w Piotrowicach.</a:t>
            </a:r>
          </a:p>
          <a:p>
            <a:endParaRPr lang="pl-PL" sz="2800" b="1" dirty="0" smtClean="0"/>
          </a:p>
          <a:p>
            <a:endParaRPr lang="pl-PL" sz="2800" b="1" dirty="0"/>
          </a:p>
          <a:p>
            <a:pPr marL="0" indent="0">
              <a:buNone/>
            </a:pPr>
            <a:r>
              <a:rPr lang="pl-PL" dirty="0" smtClean="0"/>
              <a:t>Spotkanie dotyczyło prowadzonych zajęć z równości płci, w związku z uwagami proboszcza </a:t>
            </a:r>
            <a:r>
              <a:rPr lang="pl-PL" dirty="0"/>
              <a:t>p</a:t>
            </a:r>
            <a:r>
              <a:rPr lang="pl-PL" dirty="0" smtClean="0"/>
              <a:t>arafii Męcinka.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41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Documents and Settings\arleta\Pulpit\fotki do aktualności na www\notat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472608" cy="653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24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500" b="1" dirty="0" smtClean="0"/>
              <a:t>Zaplanowany przetarg na sprzedaż 5 działek budowlanych w Słupie nie odbył się ze względu na brak oferentów. </a:t>
            </a:r>
            <a:endParaRPr lang="pl-PL" sz="2500" b="1" dirty="0"/>
          </a:p>
        </p:txBody>
      </p:sp>
    </p:spTree>
    <p:extLst>
      <p:ext uri="{BB962C8B-B14F-4D97-AF65-F5344CB8AC3E}">
        <p14:creationId xmlns:p14="http://schemas.microsoft.com/office/powerpoint/2010/main" val="5329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października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sz="2800" b="1" dirty="0" smtClean="0"/>
              <a:t>Gminna Biblioteka Publiczna w Męcince podpisała umowę z Pocztą Polską Spółką Akcyjną z/s w Warszawie na tymczasową (okres 3 miesięcy) lokalizację filii urzędu pocztowego Jawor 1.</a:t>
            </a:r>
          </a:p>
          <a:p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Docelową lokalizacją jest dawna siedziba poczty w Męcince.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159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891136"/>
          </a:xfrm>
        </p:spPr>
        <p:txBody>
          <a:bodyPr>
            <a:normAutofit/>
          </a:bodyPr>
          <a:lstStyle/>
          <a:p>
            <a:r>
              <a:rPr lang="pl-PL" dirty="0" smtClean="0"/>
              <a:t>Podpisano </a:t>
            </a:r>
            <a:r>
              <a:rPr lang="pl-PL" dirty="0"/>
              <a:t>umowę dotyczącą zamówienia publicznego pn. ”UTWORZENIE CIĄGU KOMUNIKACYJNEGO POMIĘDZY OBIEKTAMI INFRASTRUKTURY SPOŁECZNEJ POPRZEZ BUDOWĘ CHODNIKA PRZY DRODZE WOJEWÓDZKIEJ NR 365 W MIEJSCOWOŚCI PIOTROWICE, gmina Męcinka, powiat jaworski” z  Przedsiębiorstwem Budownictwa Specjalistycznego i Melioracji Sp. z o.o. Legnica ul. Jaworzyńska 254  (cena oferty : 1 225 706,50 zł). </a:t>
            </a:r>
          </a:p>
        </p:txBody>
      </p:sp>
    </p:spTree>
    <p:extLst>
      <p:ext uri="{BB962C8B-B14F-4D97-AF65-F5344CB8AC3E}">
        <p14:creationId xmlns:p14="http://schemas.microsoft.com/office/powerpoint/2010/main" val="5346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października</a:t>
            </a:r>
            <a:endParaRPr lang="pl-PL" dirty="0"/>
          </a:p>
        </p:txBody>
      </p:sp>
      <p:pic>
        <p:nvPicPr>
          <p:cNvPr id="1026" name="Picture 2" descr="C:\Documents and Settings\arleta\Pulpit\na www\SDC11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8" y="2996952"/>
            <a:ext cx="4751850" cy="356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1628800"/>
            <a:ext cx="837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Udział w konferencji "Dzięki </a:t>
            </a:r>
            <a:r>
              <a:rPr lang="pl-PL" dirty="0"/>
              <a:t>funduszom unijnym - dolnośląskie w górę"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67544" y="2852936"/>
            <a:ext cx="34563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/>
              <a:t>Podczas konferencji </a:t>
            </a:r>
            <a:r>
              <a:rPr lang="pl-PL" sz="1700" dirty="0" smtClean="0"/>
              <a:t>spotkałem </a:t>
            </a:r>
            <a:r>
              <a:rPr lang="pl-PL" sz="1700" dirty="0"/>
              <a:t>się z Prezydentem RP </a:t>
            </a:r>
            <a:r>
              <a:rPr lang="pl-PL" sz="1700" dirty="0" err="1"/>
              <a:t>Bronisłwem</a:t>
            </a:r>
            <a:r>
              <a:rPr lang="pl-PL" sz="1700" dirty="0"/>
              <a:t> Komorowskim oraz innymi samorządowcami. Marszałek Województwa Dolnośląskiego zaprezentował natomiast propozycję podziału środków finansowych w nowej perspektywie unijnej.</a:t>
            </a:r>
          </a:p>
        </p:txBody>
      </p:sp>
    </p:spTree>
    <p:extLst>
      <p:ext uri="{BB962C8B-B14F-4D97-AF65-F5344CB8AC3E}">
        <p14:creationId xmlns:p14="http://schemas.microsoft.com/office/powerpoint/2010/main" val="3882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55576" y="975360"/>
            <a:ext cx="7776864" cy="701040"/>
          </a:xfrm>
        </p:spPr>
        <p:txBody>
          <a:bodyPr/>
          <a:lstStyle/>
          <a:p>
            <a:r>
              <a:rPr lang="pl-PL" dirty="0" smtClean="0"/>
              <a:t>INFORMACJA O GOSPODARCE ODPADAMI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075176"/>
          </a:xfrm>
        </p:spPr>
        <p:txBody>
          <a:bodyPr/>
          <a:lstStyle/>
          <a:p>
            <a:r>
              <a:rPr lang="pl-PL" dirty="0"/>
              <a:t>Od 1 lipca do 30 sierpnia br. firma wywozowa odebrała od mieszkańców zamieszkujących nieruchomości odpowiednio: w lipcu 39,82 Mg zmieszanych odpadów komunalnych i 2,84 Mg tworzyw sztucznych i papieru, a w sierpniu 43,6 Mg zmieszanych odpadów komunalnych, 3,94 Mg papieru i tworzyw sztucznych oraz 6,74 Mg szkła.</a:t>
            </a:r>
            <a:br>
              <a:rPr lang="pl-PL" dirty="0"/>
            </a:br>
            <a:r>
              <a:rPr lang="pl-PL" dirty="0"/>
              <a:t>Wszystkie zebrane odpady zostały przekazane do Regionalnej Instalacji Przetwarzania Odpadów Komunalnych w Lubawce w celu ich zagospodarowania</a:t>
            </a:r>
          </a:p>
        </p:txBody>
      </p:sp>
    </p:spTree>
    <p:extLst>
      <p:ext uri="{BB962C8B-B14F-4D97-AF65-F5344CB8AC3E}">
        <p14:creationId xmlns:p14="http://schemas.microsoft.com/office/powerpoint/2010/main" val="26181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STATYSTYKI STRONY WWW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63144"/>
          </a:xfrm>
        </p:spPr>
        <p:txBody>
          <a:bodyPr/>
          <a:lstStyle/>
          <a:p>
            <a:r>
              <a:rPr lang="pl-PL" dirty="0"/>
              <a:t>W sierpniu strony gminy odwiedziło 2909 użytkowników w tym 1657 niepowtarzających się ze średnim czasem pobytu na stronie 2 min. 46 sek. Najczęściej przeglądanymi stronami były: Nowy ład śmieciowy (307 odsłon); Urząd Gminy Męcinka (251 odsłon); Muchowska Kosa (222 odsłony).</a:t>
            </a:r>
          </a:p>
          <a:p>
            <a:r>
              <a:rPr lang="pl-PL" dirty="0"/>
              <a:t>Najwięcej użytkowników było z Polski (2764), a później z Niemiec (51), Rosji (19), Stanów Zjednoczonych (12). </a:t>
            </a:r>
            <a:endParaRPr lang="pl-PL" dirty="0" smtClean="0"/>
          </a:p>
          <a:p>
            <a:r>
              <a:rPr lang="pl-PL" dirty="0" smtClean="0"/>
              <a:t>Powtórnie </a:t>
            </a:r>
            <a:r>
              <a:rPr lang="pl-PL" dirty="0"/>
              <a:t>strony gminy odwiedziło 1634 internautów.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20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Pierwszy mieszkaniec – </a:t>
            </a:r>
            <a:r>
              <a:rPr lang="pl-PL" dirty="0"/>
              <a:t>P</a:t>
            </a:r>
            <a:r>
              <a:rPr lang="pl-PL" dirty="0" smtClean="0"/>
              <a:t>iotrowice osiedle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2020824"/>
            <a:ext cx="8496944" cy="407517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W lipcu b.r. w miejscowości Piotrowice – Osiedle zameldował się pierwszy mieszkaniec.</a:t>
            </a:r>
            <a:br>
              <a:rPr lang="pl-PL" dirty="0"/>
            </a:br>
            <a:r>
              <a:rPr lang="pl-PL" dirty="0"/>
              <a:t>Miejscowość ta położona na terenie gminy Męcinka została utworzona w grudniu 2010 r. po przeprowadzeniu procedury wynikającej z ustawy z dnia 29 sierpnia 2003 r. </a:t>
            </a:r>
            <a:r>
              <a:rPr lang="pl-PL" i="1" dirty="0"/>
              <a:t>o urzędowych nazwach miejscowości i obiektów fizjograficznych</a:t>
            </a:r>
            <a:r>
              <a:rPr lang="pl-PL" dirty="0"/>
              <a:t>. </a:t>
            </a:r>
          </a:p>
          <a:p>
            <a:r>
              <a:rPr lang="pl-PL" dirty="0"/>
              <a:t>Od 2003 r. na terenie powiatu jaworskiego tylko w gminie Męcinka utworzone zostały dwie nowe miejscowości : Piotrowice- Osiedle i Słup – Osiedle.</a:t>
            </a:r>
          </a:p>
          <a:p>
            <a:r>
              <a:rPr lang="pl-PL" dirty="0"/>
              <a:t>Zarówno fakt osiedlenia się w nowej miejscowości, jak i widoczny ruch w zainwestowaniu w budownictwo mieszkaniowe, świadczy o rozwoju gminy. Jest to m.in. skutek 100% pokrycia terenu gminy miejscowym planem zagospodarowania przestrzennego oraz dokonywanych zmian w tym planie (wyznaczono w każdej miejscowości rezerwę terenu pod zabudowę), posiadanej infrastruktury technicznej oraz realizowanych z postępem inwestycji oświatowo-kulturalno-drogowych.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8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 smtClean="0"/>
              <a:t>KONTROLA INWESTYCJI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24481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739022" cy="924475"/>
          </a:xfrm>
        </p:spPr>
        <p:txBody>
          <a:bodyPr/>
          <a:lstStyle/>
          <a:p>
            <a:pPr algn="ctr"/>
            <a:r>
              <a:rPr lang="pl-PL" dirty="0" smtClean="0"/>
              <a:t>Budowa chodnika w Piotrowicach</a:t>
            </a:r>
            <a:endParaRPr lang="pl-PL" dirty="0"/>
          </a:p>
        </p:txBody>
      </p:sp>
      <p:pic>
        <p:nvPicPr>
          <p:cNvPr id="18434" name="Picture 2" descr="\\ug-mecinka\images\images_wspolne\inwestycje_X_2013\piotrowice_rzeka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1" y="1772816"/>
            <a:ext cx="6804755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7451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\\ug-mecinka\images\images_wspolne\budowa chodnika w Piotrowicach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6485"/>
            <a:ext cx="4176462" cy="2784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\\ug-mecinka\images\images_wspolne\budowa chodnika w Piotrowicach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6" y="548680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\\ug-mecinka\images\images_wspolne\inwestycje_X_2013\piotrowice_chodnik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6" y="3806486"/>
            <a:ext cx="4212469" cy="2784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\\ug-mecinka\images\images_wspolne\inwestycje_X_2013\piotrowice_chodnik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9" y="548680"/>
            <a:ext cx="4212471" cy="2808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980728"/>
            <a:ext cx="8136904" cy="701040"/>
          </a:xfrm>
        </p:spPr>
        <p:txBody>
          <a:bodyPr/>
          <a:lstStyle/>
          <a:p>
            <a:pPr algn="ctr"/>
            <a:r>
              <a:rPr lang="pl-PL" dirty="0" smtClean="0"/>
              <a:t>Przebudowa świetlicy w Sichowie</a:t>
            </a:r>
            <a:endParaRPr lang="pl-PL" dirty="0"/>
          </a:p>
        </p:txBody>
      </p:sp>
      <p:pic>
        <p:nvPicPr>
          <p:cNvPr id="22530" name="Picture 2" descr="\\ug-mecinka\images\images_wspolne\inwestycje_X_2013\sichów_świetlica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5"/>
            <a:ext cx="6552728" cy="436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46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ug-mecinka\images\images_wspolne\inwestycje_X_2013\sichów_świetlica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\\ug-mecinka\images\images_wspolne\inwestycje_X_2013\sichów_świetlica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63" y="355476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\\ug-mecinka\images\images_wspolne\inwestycje_X_2013\sichów_świetlica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\\ug-mecinka\images\images_wspolne\inwestycje_X_2013\sichów_świetlica (1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63" y="476671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Budowa drogi w Sichowie</a:t>
            </a:r>
            <a:endParaRPr lang="pl-PL" dirty="0"/>
          </a:p>
        </p:txBody>
      </p:sp>
      <p:pic>
        <p:nvPicPr>
          <p:cNvPr id="24578" name="Picture 2" descr="\\ug-mecinka\images\images_wspolne\inwestycje_X_2013\sichów_drogi_wewnętrzn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588732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1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628800"/>
            <a:ext cx="8568952" cy="1048136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Współorganizacja pielgrzymki na Kalwarię w Męcince</a:t>
            </a:r>
            <a:endParaRPr lang="pl-PL" sz="2800" b="1" dirty="0"/>
          </a:p>
        </p:txBody>
      </p:sp>
      <p:pic>
        <p:nvPicPr>
          <p:cNvPr id="4098" name="Picture 2" descr="\\ug-mecinka\images\images_wspolne\kalwaria 2013\kalwaria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4499992" cy="254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\\ug-mecinka\images\images_wspolne\kalwaria 2013\miniatur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614529" cy="254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11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ug-mecinka\images\images_wspolne\inwestycje_X_2013\sichów_drogi_wewnętrzn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8" y="577619"/>
            <a:ext cx="864096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Remont świetlicy w Chełmcu</a:t>
            </a:r>
            <a:endParaRPr lang="pl-PL" dirty="0"/>
          </a:p>
        </p:txBody>
      </p:sp>
      <p:pic>
        <p:nvPicPr>
          <p:cNvPr id="20482" name="Picture 2" descr="\\ug-mecinka\images\images_wspolne\inwestycje_X_2013\chełmiec_park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552728" cy="4368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692696"/>
            <a:ext cx="7776864" cy="9837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Regulacja rzeki w Piotrowicach – inwestycja wykonywana przez dolnośląski Zarząd melioracji i urządzeń wodnych</a:t>
            </a:r>
            <a:endParaRPr lang="pl-PL" dirty="0"/>
          </a:p>
        </p:txBody>
      </p:sp>
      <p:pic>
        <p:nvPicPr>
          <p:cNvPr id="26626" name="Picture 2" descr="\\ug-mecinka\images\images_wspolne\inwestycje_X_2013\piotrowice_rze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80475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75656" y="975360"/>
            <a:ext cx="6264696" cy="70104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Lokalizacja szafy dostępowej w ramach budowy internetowej sieci szkieletowej</a:t>
            </a:r>
            <a:endParaRPr lang="pl-PL" dirty="0"/>
          </a:p>
        </p:txBody>
      </p:sp>
      <p:pic>
        <p:nvPicPr>
          <p:cNvPr id="27650" name="Picture 2" descr="\\ug-mecinka\images\images_wspolne\inwestycje_X_2013\męcinka_szafa_dostępowa_internet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7" y="2986676"/>
            <a:ext cx="3799445" cy="2532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\\ug-mecinka\images\images_wspolne\inwestycje_X_2013\męcinka_szafa_dostępowa_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75857"/>
            <a:ext cx="3799445" cy="2532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2204864"/>
            <a:ext cx="6264696" cy="2808312"/>
          </a:xfrm>
        </p:spPr>
        <p:txBody>
          <a:bodyPr/>
          <a:lstStyle/>
          <a:p>
            <a:pPr algn="ctr"/>
            <a:r>
              <a:rPr lang="pl-PL" i="1" dirty="0" smtClean="0"/>
              <a:t>Dziękuję za uwagę</a:t>
            </a:r>
            <a:br>
              <a:rPr lang="pl-PL" i="1" dirty="0" smtClean="0"/>
            </a:br>
            <a:r>
              <a:rPr lang="pl-PL" i="1" dirty="0"/>
              <a:t/>
            </a:r>
            <a:br>
              <a:rPr lang="pl-PL" i="1" dirty="0"/>
            </a:br>
            <a:r>
              <a:rPr lang="pl-PL" i="1" dirty="0" smtClean="0"/>
              <a:t>Zbigniew </a:t>
            </a:r>
            <a:r>
              <a:rPr lang="pl-PL" i="1" dirty="0" err="1" smtClean="0"/>
              <a:t>Przychodzeń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Wójt Gminy Męcinka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7453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 września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807361"/>
            <a:ext cx="8280920" cy="154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Udział w zebraniu rodziców w Szkole Podstawowej w Piotrowicach.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3848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14 września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901559"/>
          </a:xfrm>
        </p:spPr>
        <p:txBody>
          <a:bodyPr>
            <a:normAutofit fontScale="92500" lnSpcReduction="20000"/>
          </a:bodyPr>
          <a:lstStyle/>
          <a:p>
            <a:r>
              <a:rPr lang="pl-PL" sz="3200" b="1" dirty="0" smtClean="0"/>
              <a:t>Udział w dożynkach wiejskich w Chroślicach</a:t>
            </a:r>
            <a:endParaRPr lang="pl-PL" sz="3200" b="1" dirty="0"/>
          </a:p>
        </p:txBody>
      </p:sp>
      <p:pic>
        <p:nvPicPr>
          <p:cNvPr id="5122" name="Picture 2" descr="\\ug-mecinka\images\images_wspolne\dożynki chroślice 2013\dozynki_chrosl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466862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Jesień</Template>
  <TotalTime>715</TotalTime>
  <Words>1557</Words>
  <Application>Microsoft Office PowerPoint</Application>
  <PresentationFormat>Pokaz na ekranie (4:3)</PresentationFormat>
  <Paragraphs>177</Paragraphs>
  <Slides>74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75" baseType="lpstr">
      <vt:lpstr>Autumn</vt:lpstr>
      <vt:lpstr>INFORMACJA  Z DZIAŁAŃ WÓJTA</vt:lpstr>
      <vt:lpstr>1 WRZEŚNIA</vt:lpstr>
      <vt:lpstr>Prezentacja programu PowerPoint</vt:lpstr>
      <vt:lpstr>2 września</vt:lpstr>
      <vt:lpstr>4 września</vt:lpstr>
      <vt:lpstr>5 września</vt:lpstr>
      <vt:lpstr>8 września</vt:lpstr>
      <vt:lpstr>13 września</vt:lpstr>
      <vt:lpstr>14 września</vt:lpstr>
      <vt:lpstr>Prezentacja programu PowerPoint</vt:lpstr>
      <vt:lpstr>15 września</vt:lpstr>
      <vt:lpstr>Prezentacja programu PowerPoint</vt:lpstr>
      <vt:lpstr>15 września</vt:lpstr>
      <vt:lpstr>Prezentacja programu PowerPoint</vt:lpstr>
      <vt:lpstr>Prezentacja programu PowerPoint</vt:lpstr>
      <vt:lpstr>16 września</vt:lpstr>
      <vt:lpstr>29 września</vt:lpstr>
      <vt:lpstr>Prezentacja programu PowerPoint</vt:lpstr>
      <vt:lpstr>21 września</vt:lpstr>
      <vt:lpstr>Prezentacja programu PowerPoint</vt:lpstr>
      <vt:lpstr>25 września</vt:lpstr>
      <vt:lpstr>26 września</vt:lpstr>
      <vt:lpstr>28 września</vt:lpstr>
      <vt:lpstr>30 września</vt:lpstr>
      <vt:lpstr>30 września</vt:lpstr>
      <vt:lpstr>Prezentacja programu PowerPoint</vt:lpstr>
      <vt:lpstr>30 września</vt:lpstr>
      <vt:lpstr>Prezentacja programu PowerPoint</vt:lpstr>
      <vt:lpstr>1 PAŹDZIERNIKA</vt:lpstr>
      <vt:lpstr>3 października</vt:lpstr>
      <vt:lpstr>Prezentacja programu PowerPoint</vt:lpstr>
      <vt:lpstr>10 października</vt:lpstr>
      <vt:lpstr>14 października</vt:lpstr>
      <vt:lpstr>Prezentacja programu PowerPoint</vt:lpstr>
      <vt:lpstr>Prezentacja programu PowerPoint</vt:lpstr>
      <vt:lpstr>Prezentacja programu PowerPoint</vt:lpstr>
      <vt:lpstr>1. STWORZENIE WARUNKÓW DO POWSTANIA OSIEDLI MIESZKALNYCH  W PIOTROWICACH I SŁUPIE</vt:lpstr>
      <vt:lpstr>2. INWESTOWANIE W INFRASTRUKTURĘ TECHNICZNĄ I SPOŁECZNĄ  </vt:lpstr>
      <vt:lpstr>Przykład pozytywnego efektu podjętych działań</vt:lpstr>
      <vt:lpstr>Rola turystyki w kształtowaniu  tożsamości regionalnej</vt:lpstr>
      <vt:lpstr>Prezentacja programu PowerPoint</vt:lpstr>
      <vt:lpstr>Prezentacja programu PowerPoint</vt:lpstr>
      <vt:lpstr>Prezentacja programu PowerPoint</vt:lpstr>
      <vt:lpstr>15 – 16 października</vt:lpstr>
      <vt:lpstr>Prezentacja programu PowerPoint</vt:lpstr>
      <vt:lpstr>Prezentacja programu PowerPoint</vt:lpstr>
      <vt:lpstr>Prezentacja programu PowerPoint</vt:lpstr>
      <vt:lpstr>14-18 października</vt:lpstr>
      <vt:lpstr>15-18 października</vt:lpstr>
      <vt:lpstr>15 października</vt:lpstr>
      <vt:lpstr>17 października</vt:lpstr>
      <vt:lpstr>18 października</vt:lpstr>
      <vt:lpstr>Prezentacja programu PowerPoint</vt:lpstr>
      <vt:lpstr>18 października </vt:lpstr>
      <vt:lpstr>21 października</vt:lpstr>
      <vt:lpstr>22 października</vt:lpstr>
      <vt:lpstr>Prezentacja programu PowerPoint</vt:lpstr>
      <vt:lpstr>24 października</vt:lpstr>
      <vt:lpstr>28 października</vt:lpstr>
      <vt:lpstr>28 października</vt:lpstr>
      <vt:lpstr>INFORMACJA O GOSPODARCE ODPADAMI</vt:lpstr>
      <vt:lpstr>STATYSTYKI STRONY WWW</vt:lpstr>
      <vt:lpstr>Pierwszy mieszkaniec – Piotrowice osiedle</vt:lpstr>
      <vt:lpstr>Prezentacja programu PowerPoint</vt:lpstr>
      <vt:lpstr>Budowa chodnika w Piotrowicach</vt:lpstr>
      <vt:lpstr>Prezentacja programu PowerPoint</vt:lpstr>
      <vt:lpstr>Przebudowa świetlicy w Sichowie</vt:lpstr>
      <vt:lpstr>Prezentacja programu PowerPoint</vt:lpstr>
      <vt:lpstr>Budowa drogi w Sichowie</vt:lpstr>
      <vt:lpstr>Prezentacja programu PowerPoint</vt:lpstr>
      <vt:lpstr>Remont świetlicy w Chełmcu</vt:lpstr>
      <vt:lpstr>Regulacja rzeki w Piotrowicach – inwestycja wykonywana przez dolnośląski Zarząd melioracji i urządzeń wodnych</vt:lpstr>
      <vt:lpstr>Lokalizacja szafy dostępowej w ramach budowy internetowej sieci szkieletowej</vt:lpstr>
      <vt:lpstr>Dziękuję za uwagę  Zbigniew Przychodzeń Wójt Gminy Męcinka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DZIAŁAŃ WÓJTA</dc:title>
  <cp:lastModifiedBy>Arleta Gregulska - Oksińska</cp:lastModifiedBy>
  <cp:revision>99</cp:revision>
  <dcterms:modified xsi:type="dcterms:W3CDTF">2013-10-29T08:41:55Z</dcterms:modified>
</cp:coreProperties>
</file>